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71" r:id="rId2"/>
    <p:sldId id="273" r:id="rId3"/>
    <p:sldId id="256" r:id="rId4"/>
    <p:sldId id="274" r:id="rId5"/>
    <p:sldId id="275" r:id="rId6"/>
    <p:sldId id="276" r:id="rId7"/>
    <p:sldId id="304" r:id="rId8"/>
    <p:sldId id="277" r:id="rId9"/>
    <p:sldId id="278" r:id="rId10"/>
    <p:sldId id="279" r:id="rId11"/>
    <p:sldId id="305" r:id="rId12"/>
    <p:sldId id="306" r:id="rId13"/>
    <p:sldId id="307" r:id="rId14"/>
    <p:sldId id="308" r:id="rId15"/>
    <p:sldId id="309" r:id="rId16"/>
    <p:sldId id="299" r:id="rId17"/>
    <p:sldId id="281" r:id="rId18"/>
    <p:sldId id="282" r:id="rId19"/>
    <p:sldId id="302" r:id="rId20"/>
    <p:sldId id="303" r:id="rId21"/>
    <p:sldId id="300" r:id="rId22"/>
    <p:sldId id="301" r:id="rId23"/>
    <p:sldId id="283" r:id="rId24"/>
    <p:sldId id="284" r:id="rId25"/>
    <p:sldId id="285" r:id="rId26"/>
    <p:sldId id="286" r:id="rId27"/>
    <p:sldId id="288" r:id="rId28"/>
    <p:sldId id="287"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0606"/>
    <a:srgbClr val="DBF9FB"/>
    <a:srgbClr val="EFEF47"/>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94660"/>
  </p:normalViewPr>
  <p:slideViewPr>
    <p:cSldViewPr>
      <p:cViewPr varScale="1">
        <p:scale>
          <a:sx n="66" d="100"/>
          <a:sy n="66" d="100"/>
        </p:scale>
        <p:origin x="-64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DCE20-99E3-4816-AF99-FAC03BA5ECAE}" type="datetimeFigureOut">
              <a:rPr lang="ru-RU" smtClean="0"/>
              <a:pPr/>
              <a:t>10.09.2022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19378-9E6E-4154-9C91-4BEEC1DA378B}" type="slidenum">
              <a:rPr lang="ru-RU" smtClean="0"/>
              <a:pPr/>
              <a:t>‹#›</a:t>
            </a:fld>
            <a:endParaRPr lang="ru-RU"/>
          </a:p>
        </p:txBody>
      </p:sp>
    </p:spTree>
    <p:extLst>
      <p:ext uri="{BB962C8B-B14F-4D97-AF65-F5344CB8AC3E}">
        <p14:creationId xmlns:p14="http://schemas.microsoft.com/office/powerpoint/2010/main" xmlns="" val="159195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B19378-9E6E-4154-9C91-4BEEC1DA378B}" type="slidenum">
              <a:rPr lang="ru-RU" smtClean="0"/>
              <a:pPr/>
              <a:t>4</a:t>
            </a:fld>
            <a:endParaRPr lang="ru-RU"/>
          </a:p>
        </p:txBody>
      </p:sp>
    </p:spTree>
    <p:extLst>
      <p:ext uri="{BB962C8B-B14F-4D97-AF65-F5344CB8AC3E}">
        <p14:creationId xmlns:p14="http://schemas.microsoft.com/office/powerpoint/2010/main" xmlns="" val="288471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AEB949EF-3DF9-4852-BA45-3C73AAD29C08}" type="datetimeFigureOut">
              <a:rPr lang="ru-RU"/>
              <a:pPr>
                <a:defRPr/>
              </a:pPr>
              <a:t>10.09.2022</a:t>
            </a:fld>
            <a:endParaRPr lang="ru-RU" dirty="0"/>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CE5A8CEE-C6C1-48F4-9E82-59E1A2040DF3}"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0F8AF4A-F146-400B-A452-AD76D9EC5DEB}" type="datetimeFigureOut">
              <a:rPr lang="ru-RU"/>
              <a:pPr>
                <a:defRPr/>
              </a:pPr>
              <a:t>10.09.2022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DFE85B4-3CA0-4951-8364-41AF40C62CD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37B6044-51EE-4979-A072-23922F1A32EE}" type="datetimeFigureOut">
              <a:rPr lang="ru-RU"/>
              <a:pPr>
                <a:defRPr/>
              </a:pPr>
              <a:t>10.09.2022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CF903FF-C08E-438A-AC0B-F1B6A4E436D4}"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6FFD068-640A-46E7-BE5A-131E1E3CADDF}" type="datetimeFigureOut">
              <a:rPr lang="ru-RU"/>
              <a:pPr>
                <a:defRPr/>
              </a:pPr>
              <a:t>10.09.2022</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53BE0BD-E2D2-4555-8387-A5BC37794A7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9E52CF9E-DA81-4454-9292-77FE37A5C143}" type="datetimeFigureOut">
              <a:rPr lang="ru-RU"/>
              <a:pPr>
                <a:defRPr/>
              </a:pPr>
              <a:t>10.09.2022</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5CBA431A-3CDA-4880-95A7-2F6CCBC94178}"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70FE98BF-8BD9-4EAB-AA7B-05635F235E1A}" type="datetimeFigureOut">
              <a:rPr lang="ru-RU"/>
              <a:pPr>
                <a:defRPr/>
              </a:pPr>
              <a:t>10.09.2022</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9A6E100-4385-40A9-B4B8-D10496B254B6}"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6777054D-E730-495B-91EB-152F9BD6F52A}" type="datetimeFigureOut">
              <a:rPr lang="ru-RU"/>
              <a:pPr>
                <a:defRPr/>
              </a:pPr>
              <a:t>10.09.2022</a:t>
            </a:fld>
            <a:endParaRPr lang="ru-RU" dirty="0"/>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DD463329-EA2D-4D7B-BD3C-55BCD1A5FDD1}"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34DB57B-FDC6-46F3-A73D-691DA4245E68}" type="datetimeFigureOut">
              <a:rPr lang="ru-RU"/>
              <a:pPr>
                <a:defRPr/>
              </a:pPr>
              <a:t>10.09.2022</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18855144-FA52-43E6-9071-FF18CA51B997}"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4D61755-433D-44EC-B058-FC005C26BABF}" type="datetimeFigureOut">
              <a:rPr lang="ru-RU"/>
              <a:pPr>
                <a:defRPr/>
              </a:pPr>
              <a:t>10.09.2022</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A92D5EE5-56C7-45D4-9BF3-A27068464177}"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DA317E00-B762-4AA5-9545-6B55D967042B}" type="datetimeFigureOut">
              <a:rPr lang="ru-RU"/>
              <a:pPr>
                <a:defRPr/>
              </a:pPr>
              <a:t>10.09.2022</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B20707FF-B589-40B7-8E22-0B63D01F8875}"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8FA553BA-8D0E-487D-B1EE-28D7A931FA9D}" type="datetimeFigureOut">
              <a:rPr lang="ru-RU"/>
              <a:pPr>
                <a:defRPr/>
              </a:pPr>
              <a:t>10.09.2022</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D04FE75-27A7-4480-B216-29C5ABEEA53F}"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08CB7BE8-02D0-4D81-916C-F91BC127743C}" type="datetimeFigureOut">
              <a:rPr lang="ru-RU"/>
              <a:pPr>
                <a:defRPr/>
              </a:pPr>
              <a:t>10.09.2022</a:t>
            </a:fld>
            <a:endParaRPr lang="ru-RU" dirty="0"/>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dirty="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BF4E8DB9-8096-409C-8136-630F9409F72F}"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720" r:id="rId1"/>
    <p:sldLayoutId id="2147483714" r:id="rId2"/>
    <p:sldLayoutId id="2147483721" r:id="rId3"/>
    <p:sldLayoutId id="2147483715" r:id="rId4"/>
    <p:sldLayoutId id="2147483722" r:id="rId5"/>
    <p:sldLayoutId id="2147483716" r:id="rId6"/>
    <p:sldLayoutId id="2147483717" r:id="rId7"/>
    <p:sldLayoutId id="2147483723" r:id="rId8"/>
    <p:sldLayoutId id="2147483724" r:id="rId9"/>
    <p:sldLayoutId id="2147483718" r:id="rId10"/>
    <p:sldLayoutId id="2147483719"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A04DA3"/>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C4652D"/>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google.k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ext Box 9"/>
          <p:cNvSpPr txBox="1">
            <a:spLocks noChangeArrowheads="1"/>
          </p:cNvSpPr>
          <p:nvPr/>
        </p:nvSpPr>
        <p:spPr bwMode="auto">
          <a:xfrm>
            <a:off x="0" y="1052736"/>
            <a:ext cx="9144000" cy="1384995"/>
          </a:xfrm>
          <a:prstGeom prst="rect">
            <a:avLst/>
          </a:prstGeom>
          <a:noFill/>
          <a:ln w="9525">
            <a:noFill/>
            <a:miter lim="800000"/>
            <a:headEnd/>
            <a:tailEnd/>
          </a:ln>
          <a:effectLst/>
        </p:spPr>
        <p:txBody>
          <a:bodyPr wrap="square">
            <a:spAutoFit/>
          </a:bodyPr>
          <a:lstStyle/>
          <a:p>
            <a:r>
              <a:rPr lang="kk-KZ" sz="2800" dirty="0">
                <a:solidFill>
                  <a:srgbClr val="060606"/>
                </a:solidFill>
                <a:latin typeface="Times New Roman" pitchFamily="18" charset="0"/>
                <a:cs typeface="Times New Roman" pitchFamily="18" charset="0"/>
              </a:rPr>
              <a:t>Тақырыбы</a:t>
            </a:r>
            <a:r>
              <a:rPr lang="kk-KZ" sz="2800" dirty="0" smtClean="0">
                <a:solidFill>
                  <a:srgbClr val="060606"/>
                </a:solidFill>
                <a:latin typeface="Times New Roman" pitchFamily="18" charset="0"/>
                <a:cs typeface="Times New Roman" pitchFamily="18" charset="0"/>
              </a:rPr>
              <a:t>: Афферентті иннервацияға әсер ететін заттар 		(жергілікті анестетиктер, қаптаушы, 			қармаушы, адсорбциялаушы заттар)</a:t>
            </a:r>
            <a:endParaRPr lang="ru-RU" sz="2800" dirty="0">
              <a:solidFill>
                <a:srgbClr val="060606"/>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928670"/>
            <a:ext cx="6000792" cy="5000660"/>
          </a:xfrm>
        </p:spPr>
        <p:txBody>
          <a:bodyPr/>
          <a:lstStyle/>
          <a:p>
            <a:pPr>
              <a:defRPr/>
            </a:pPr>
            <a:r>
              <a:rPr lang="kk-KZ" sz="2800" dirty="0" smtClean="0">
                <a:solidFill>
                  <a:srgbClr val="060606"/>
                </a:solidFill>
                <a:latin typeface="Times New Roman" pitchFamily="18" charset="0"/>
                <a:cs typeface="Times New Roman" pitchFamily="18" charset="0"/>
              </a:rPr>
              <a:t>Кокаинизмді емдеу үшін мынадай дәрілік құралдарды қолданады:</a:t>
            </a:r>
            <a:endParaRPr lang="ru-RU" sz="2800" dirty="0" smtClean="0">
              <a:solidFill>
                <a:srgbClr val="060606"/>
              </a:solidFill>
              <a:latin typeface="Times New Roman" pitchFamily="18" charset="0"/>
              <a:cs typeface="Times New Roman" pitchFamily="18" charset="0"/>
            </a:endParaRPr>
          </a:p>
          <a:p>
            <a:pPr marL="457200" indent="-457200">
              <a:buFont typeface="Arial" pitchFamily="34" charset="0"/>
              <a:buChar char="•"/>
              <a:defRPr/>
            </a:pPr>
            <a:r>
              <a:rPr lang="kk-KZ" sz="2800" dirty="0" smtClean="0">
                <a:solidFill>
                  <a:srgbClr val="060606"/>
                </a:solidFill>
                <a:latin typeface="Times New Roman" pitchFamily="18" charset="0"/>
                <a:cs typeface="Times New Roman" pitchFamily="18" charset="0"/>
              </a:rPr>
              <a:t>үшциклді антидепрессант- десипрамин;</a:t>
            </a:r>
            <a:endParaRPr lang="ru-RU" sz="2800" dirty="0" smtClean="0">
              <a:solidFill>
                <a:srgbClr val="060606"/>
              </a:solidFill>
              <a:latin typeface="Times New Roman" pitchFamily="18" charset="0"/>
              <a:cs typeface="Times New Roman" pitchFamily="18" charset="0"/>
            </a:endParaRPr>
          </a:p>
          <a:p>
            <a:pPr marL="457200" indent="-457200">
              <a:buFont typeface="Arial" pitchFamily="34" charset="0"/>
              <a:buChar char="•"/>
              <a:defRPr/>
            </a:pPr>
            <a:r>
              <a:rPr lang="kk-KZ" sz="2800" dirty="0" smtClean="0">
                <a:solidFill>
                  <a:srgbClr val="060606"/>
                </a:solidFill>
                <a:latin typeface="Times New Roman" pitchFamily="18" charset="0"/>
                <a:cs typeface="Times New Roman" pitchFamily="18" charset="0"/>
              </a:rPr>
              <a:t>антидепрессант</a:t>
            </a:r>
          </a:p>
          <a:p>
            <a:pPr>
              <a:defRPr/>
            </a:pPr>
            <a:endParaRPr lang="ru-RU" sz="2800" dirty="0" smtClean="0">
              <a:solidFill>
                <a:srgbClr val="060606"/>
              </a:solidFill>
              <a:latin typeface="Times New Roman" pitchFamily="18" charset="0"/>
              <a:cs typeface="Times New Roman" pitchFamily="18" charset="0"/>
            </a:endParaRPr>
          </a:p>
          <a:p>
            <a:pPr>
              <a:defRPr/>
            </a:pPr>
            <a:r>
              <a:rPr lang="kk-KZ" sz="2800" dirty="0" smtClean="0">
                <a:solidFill>
                  <a:srgbClr val="060606"/>
                </a:solidFill>
                <a:latin typeface="Times New Roman" pitchFamily="18" charset="0"/>
                <a:cs typeface="Times New Roman" pitchFamily="18" charset="0"/>
              </a:rPr>
              <a:t>Кокаин мен құрамында алкалоид бар дәрілік құралдарды тағайындау тек дәрігердің рұқсатымен болуы керек.</a:t>
            </a:r>
            <a:endParaRPr lang="ru-RU" sz="2800" dirty="0" smtClean="0">
              <a:solidFill>
                <a:srgbClr val="060606"/>
              </a:solidFill>
              <a:latin typeface="Times New Roman" pitchFamily="18" charset="0"/>
              <a:cs typeface="Times New Roman" pitchFamily="18" charset="0"/>
            </a:endParaRPr>
          </a:p>
          <a:p>
            <a:endParaRPr lang="ru-RU" dirty="0">
              <a:solidFill>
                <a:srgbClr val="060606"/>
              </a:solidFill>
            </a:endParaRPr>
          </a:p>
        </p:txBody>
      </p:sp>
      <p:pic>
        <p:nvPicPr>
          <p:cNvPr id="4" name="Picture 9" descr="C:\Users\User\Desktop\480.jpg"/>
          <p:cNvPicPr>
            <a:picLocks noChangeAspect="1" noChangeArrowheads="1"/>
          </p:cNvPicPr>
          <p:nvPr/>
        </p:nvPicPr>
        <p:blipFill>
          <a:blip r:embed="rId2" cstate="print">
            <a:extLst/>
          </a:blip>
          <a:srcRect/>
          <a:stretch>
            <a:fillRect/>
          </a:stretch>
        </p:blipFill>
        <p:spPr bwMode="auto">
          <a:xfrm>
            <a:off x="6357950" y="1928802"/>
            <a:ext cx="2232248"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52736"/>
            <a:ext cx="8064896" cy="4339650"/>
          </a:xfrm>
          <a:prstGeom prst="rect">
            <a:avLst/>
          </a:prstGeom>
        </p:spPr>
        <p:txBody>
          <a:bodyPr wrap="square">
            <a:spAutoFit/>
          </a:bodyPr>
          <a:lstStyle/>
          <a:p>
            <a:pPr marL="267970">
              <a:spcAft>
                <a:spcPts val="0"/>
              </a:spcAft>
            </a:pPr>
            <a:r>
              <a:rPr lang="ru-RU" sz="2800" b="1" spc="-25" dirty="0" err="1">
                <a:solidFill>
                  <a:srgbClr val="000000"/>
                </a:solidFill>
                <a:latin typeface="Times New Roman" panose="02020603050405020304" pitchFamily="18" charset="0"/>
                <a:ea typeface="Times New Roman" panose="02020603050405020304" pitchFamily="18" charset="0"/>
              </a:rPr>
              <a:t>Анестетиктерді</a:t>
            </a:r>
            <a:r>
              <a:rPr lang="ru-RU" sz="2800" b="1" spc="-25" dirty="0">
                <a:solidFill>
                  <a:srgbClr val="000000"/>
                </a:solidFill>
                <a:latin typeface="Times New Roman" panose="02020603050405020304" pitchFamily="18" charset="0"/>
                <a:ea typeface="Times New Roman" panose="02020603050405020304" pitchFamily="18" charset="0"/>
              </a:rPr>
              <a:t> </a:t>
            </a:r>
            <a:r>
              <a:rPr lang="ru-RU" sz="2800" b="1" spc="-25" dirty="0" err="1">
                <a:solidFill>
                  <a:srgbClr val="000000"/>
                </a:solidFill>
                <a:latin typeface="Times New Roman" panose="02020603050405020304" pitchFamily="18" charset="0"/>
                <a:ea typeface="Times New Roman" panose="02020603050405020304" pitchFamily="18" charset="0"/>
              </a:rPr>
              <a:t>практикада</a:t>
            </a:r>
            <a:r>
              <a:rPr lang="ru-RU" sz="2800" b="1" spc="-25" dirty="0">
                <a:solidFill>
                  <a:srgbClr val="000000"/>
                </a:solidFill>
                <a:latin typeface="Times New Roman" panose="02020603050405020304" pitchFamily="18" charset="0"/>
                <a:ea typeface="Times New Roman" panose="02020603050405020304" pitchFamily="18" charset="0"/>
              </a:rPr>
              <a:t> </a:t>
            </a:r>
            <a:r>
              <a:rPr lang="kk-KZ" sz="2800" b="1" spc="-25" dirty="0">
                <a:solidFill>
                  <a:srgbClr val="000000"/>
                </a:solidFill>
                <a:latin typeface="Times New Roman" panose="02020603050405020304" pitchFamily="18" charset="0"/>
                <a:ea typeface="Times New Roman" panose="02020603050405020304" pitchFamily="18" charset="0"/>
              </a:rPr>
              <a:t>қ</a:t>
            </a:r>
            <a:r>
              <a:rPr lang="ru-RU" sz="2800" b="1" spc="-25" dirty="0" err="1">
                <a:solidFill>
                  <a:srgbClr val="000000"/>
                </a:solidFill>
                <a:latin typeface="Times New Roman" panose="02020603050405020304" pitchFamily="18" charset="0"/>
                <a:ea typeface="Times New Roman" panose="02020603050405020304" pitchFamily="18" charset="0"/>
              </a:rPr>
              <a:t>олданылуына</a:t>
            </a:r>
            <a:r>
              <a:rPr lang="ru-RU" sz="2800" b="1" spc="-25" dirty="0">
                <a:solidFill>
                  <a:srgbClr val="000000"/>
                </a:solidFill>
                <a:latin typeface="Times New Roman" panose="02020603050405020304" pitchFamily="18" charset="0"/>
                <a:ea typeface="Times New Roman" panose="02020603050405020304" pitchFamily="18" charset="0"/>
              </a:rPr>
              <a:t> </a:t>
            </a:r>
            <a:r>
              <a:rPr lang="ru-RU" sz="2800" b="1" spc="-25" dirty="0" err="1">
                <a:solidFill>
                  <a:srgbClr val="000000"/>
                </a:solidFill>
                <a:latin typeface="Times New Roman" panose="02020603050405020304" pitchFamily="18" charset="0"/>
                <a:ea typeface="Times New Roman" panose="02020603050405020304" pitchFamily="18" charset="0"/>
              </a:rPr>
              <a:t>қарай</a:t>
            </a:r>
            <a:r>
              <a:rPr lang="ru-RU" sz="2800" b="1" spc="-25" dirty="0">
                <a:solidFill>
                  <a:srgbClr val="000000"/>
                </a:solidFill>
                <a:latin typeface="Times New Roman" panose="02020603050405020304" pitchFamily="18" charset="0"/>
                <a:ea typeface="Times New Roman" panose="02020603050405020304" pitchFamily="18" charset="0"/>
              </a:rPr>
              <a:t> </a:t>
            </a:r>
            <a:r>
              <a:rPr lang="ru-RU" sz="2800" b="1" spc="-25" dirty="0" err="1">
                <a:solidFill>
                  <a:srgbClr val="000000"/>
                </a:solidFill>
                <a:latin typeface="Times New Roman" panose="02020603050405020304" pitchFamily="18" charset="0"/>
                <a:ea typeface="Times New Roman" panose="02020603050405020304" pitchFamily="18" charset="0"/>
              </a:rPr>
              <a:t>келесі</a:t>
            </a:r>
            <a:r>
              <a:rPr lang="ru-RU" sz="2800" b="1" spc="-25" dirty="0">
                <a:solidFill>
                  <a:srgbClr val="000000"/>
                </a:solidFill>
                <a:latin typeface="Times New Roman" panose="02020603050405020304" pitchFamily="18" charset="0"/>
                <a:ea typeface="Times New Roman" panose="02020603050405020304" pitchFamily="18" charset="0"/>
              </a:rPr>
              <a:t> </a:t>
            </a:r>
            <a:r>
              <a:rPr lang="ru-RU" sz="2800" b="1" spc="-25" dirty="0" err="1">
                <a:solidFill>
                  <a:srgbClr val="000000"/>
                </a:solidFill>
                <a:latin typeface="Times New Roman" panose="02020603050405020304" pitchFamily="18" charset="0"/>
                <a:ea typeface="Times New Roman" panose="02020603050405020304" pitchFamily="18" charset="0"/>
              </a:rPr>
              <a:t>топтар</a:t>
            </a:r>
            <a:r>
              <a:rPr lang="kk-KZ" sz="2800" b="1" spc="-25" dirty="0">
                <a:solidFill>
                  <a:srgbClr val="000000"/>
                </a:solidFill>
                <a:latin typeface="Times New Roman" panose="02020603050405020304" pitchFamily="18" charset="0"/>
                <a:ea typeface="Times New Roman" panose="02020603050405020304" pitchFamily="18" charset="0"/>
              </a:rPr>
              <a:t>ғ</a:t>
            </a:r>
            <a:r>
              <a:rPr lang="ru-RU" sz="2800" b="1" spc="-25" dirty="0">
                <a:solidFill>
                  <a:srgbClr val="000000"/>
                </a:solidFill>
                <a:latin typeface="Times New Roman" panose="02020603050405020304" pitchFamily="18" charset="0"/>
                <a:ea typeface="Times New Roman" panose="02020603050405020304" pitchFamily="18" charset="0"/>
              </a:rPr>
              <a:t>а б</a:t>
            </a:r>
            <a:r>
              <a:rPr lang="kk-KZ" sz="2800" b="1" spc="-25" dirty="0">
                <a:solidFill>
                  <a:srgbClr val="000000"/>
                </a:solidFill>
                <a:latin typeface="Times New Roman" panose="02020603050405020304" pitchFamily="18" charset="0"/>
                <a:ea typeface="Times New Roman" panose="02020603050405020304" pitchFamily="18" charset="0"/>
              </a:rPr>
              <a:t>ө</a:t>
            </a:r>
            <a:r>
              <a:rPr lang="ru-RU" sz="2800" b="1" spc="-25" dirty="0" err="1">
                <a:solidFill>
                  <a:srgbClr val="000000"/>
                </a:solidFill>
                <a:latin typeface="Times New Roman" panose="02020603050405020304" pitchFamily="18" charset="0"/>
                <a:ea typeface="Times New Roman" panose="02020603050405020304" pitchFamily="18" charset="0"/>
              </a:rPr>
              <a:t>леді</a:t>
            </a:r>
            <a:r>
              <a:rPr lang="ru-RU" sz="2800" b="1" spc="-25" dirty="0" smtClean="0">
                <a:solidFill>
                  <a:srgbClr val="000000"/>
                </a:solidFill>
                <a:latin typeface="Times New Roman" panose="02020603050405020304" pitchFamily="18" charset="0"/>
                <a:ea typeface="Times New Roman" panose="02020603050405020304" pitchFamily="18" charset="0"/>
              </a:rPr>
              <a:t>:</a:t>
            </a:r>
          </a:p>
          <a:p>
            <a:pPr marL="267970">
              <a:spcAft>
                <a:spcPts val="0"/>
              </a:spcAft>
            </a:pPr>
            <a:endParaRPr lang="kk-KZ" sz="2200" spc="-25" dirty="0">
              <a:solidFill>
                <a:srgbClr val="000000"/>
              </a:solidFill>
              <a:latin typeface="Times New Roman" panose="02020603050405020304" pitchFamily="18" charset="0"/>
              <a:ea typeface="Times New Roman" panose="02020603050405020304" pitchFamily="18" charset="0"/>
            </a:endParaRPr>
          </a:p>
          <a:p>
            <a:pPr marL="267970">
              <a:spcAft>
                <a:spcPts val="0"/>
              </a:spcAft>
            </a:pPr>
            <a:endParaRPr lang="ru-RU" sz="2200" dirty="0">
              <a:latin typeface="Times New Roman" panose="02020603050405020304" pitchFamily="18" charset="0"/>
              <a:ea typeface="Times New Roman" panose="02020603050405020304" pitchFamily="18" charset="0"/>
            </a:endParaRPr>
          </a:p>
          <a:p>
            <a:pPr marL="280670">
              <a:spcAft>
                <a:spcPts val="0"/>
              </a:spcAft>
            </a:pPr>
            <a:r>
              <a:rPr lang="ru-RU" sz="2200" spc="10" dirty="0">
                <a:solidFill>
                  <a:srgbClr val="000000"/>
                </a:solidFill>
                <a:latin typeface="Times New Roman" panose="02020603050405020304" pitchFamily="18" charset="0"/>
                <a:ea typeface="Times New Roman" panose="02020603050405020304" pitchFamily="18" charset="0"/>
              </a:rPr>
              <a:t>/  </a:t>
            </a:r>
            <a:r>
              <a:rPr lang="ru-RU" sz="2200" i="1" spc="10" dirty="0" err="1">
                <a:solidFill>
                  <a:srgbClr val="000000"/>
                </a:solidFill>
                <a:latin typeface="Times New Roman" panose="02020603050405020304" pitchFamily="18" charset="0"/>
                <a:ea typeface="Times New Roman" panose="02020603050405020304" pitchFamily="18" charset="0"/>
              </a:rPr>
              <a:t>Бетке</a:t>
            </a:r>
            <a:r>
              <a:rPr lang="kk-KZ" sz="2200" i="1" spc="10" dirty="0">
                <a:solidFill>
                  <a:srgbClr val="000000"/>
                </a:solidFill>
                <a:latin typeface="Times New Roman" panose="02020603050405020304" pitchFamily="18" charset="0"/>
                <a:ea typeface="Times New Roman" panose="02020603050405020304" pitchFamily="18" charset="0"/>
              </a:rPr>
              <a:t>йл</a:t>
            </a:r>
            <a:r>
              <a:rPr lang="ru-RU" sz="2200" i="1" spc="10" dirty="0" err="1">
                <a:solidFill>
                  <a:srgbClr val="000000"/>
                </a:solidFill>
                <a:latin typeface="Times New Roman" panose="02020603050405020304" pitchFamily="18" charset="0"/>
                <a:ea typeface="Times New Roman" panose="02020603050405020304" pitchFamily="18" charset="0"/>
              </a:rPr>
              <a:t>ік</a:t>
            </a:r>
            <a:r>
              <a:rPr lang="ru-RU" sz="2200" i="1" spc="10" dirty="0">
                <a:solidFill>
                  <a:srgbClr val="000000"/>
                </a:solidFill>
                <a:latin typeface="Times New Roman" panose="02020603050405020304" pitchFamily="18" charset="0"/>
                <a:ea typeface="Times New Roman" panose="02020603050405020304" pitchFamily="18" charset="0"/>
              </a:rPr>
              <a:t> а</a:t>
            </a:r>
            <a:r>
              <a:rPr lang="kk-KZ" sz="2200" i="1" spc="10" dirty="0">
                <a:solidFill>
                  <a:srgbClr val="000000"/>
                </a:solidFill>
                <a:latin typeface="Times New Roman" panose="02020603050405020304" pitchFamily="18" charset="0"/>
                <a:ea typeface="Times New Roman" panose="02020603050405020304" pitchFamily="18" charset="0"/>
              </a:rPr>
              <a:t>н</a:t>
            </a:r>
            <a:r>
              <a:rPr lang="ru-RU" sz="2200" i="1" spc="10" dirty="0" err="1">
                <a:solidFill>
                  <a:srgbClr val="000000"/>
                </a:solidFill>
                <a:latin typeface="Times New Roman" panose="02020603050405020304" pitchFamily="18" charset="0"/>
                <a:ea typeface="Times New Roman" panose="02020603050405020304" pitchFamily="18" charset="0"/>
              </a:rPr>
              <a:t>естезияда</a:t>
            </a:r>
            <a:r>
              <a:rPr lang="ru-RU" sz="2200" i="1" spc="10" dirty="0">
                <a:solidFill>
                  <a:srgbClr val="000000"/>
                </a:solidFill>
                <a:latin typeface="Times New Roman" panose="02020603050405020304" pitchFamily="18" charset="0"/>
                <a:ea typeface="Times New Roman" panose="02020603050405020304" pitchFamily="18" charset="0"/>
              </a:rPr>
              <a:t> </a:t>
            </a:r>
            <a:r>
              <a:rPr lang="ru-RU" sz="2200" i="1" spc="10" dirty="0" err="1">
                <a:solidFill>
                  <a:srgbClr val="000000"/>
                </a:solidFill>
                <a:latin typeface="Times New Roman" panose="02020603050405020304" pitchFamily="18" charset="0"/>
                <a:ea typeface="Times New Roman" panose="02020603050405020304" pitchFamily="18" charset="0"/>
              </a:rPr>
              <a:t>қолданылатын</a:t>
            </a:r>
            <a:r>
              <a:rPr lang="ru-RU" sz="2200" i="1" spc="10" dirty="0">
                <a:solidFill>
                  <a:srgbClr val="000000"/>
                </a:solidFill>
                <a:latin typeface="Times New Roman" panose="02020603050405020304" pitchFamily="18" charset="0"/>
                <a:ea typeface="Times New Roman" panose="02020603050405020304" pitchFamily="18" charset="0"/>
              </a:rPr>
              <a:t> </a:t>
            </a:r>
            <a:r>
              <a:rPr lang="ru-RU" sz="2200" i="1" spc="10" dirty="0" err="1">
                <a:solidFill>
                  <a:srgbClr val="000000"/>
                </a:solidFill>
                <a:latin typeface="Times New Roman" panose="02020603050405020304" pitchFamily="18" charset="0"/>
                <a:ea typeface="Times New Roman" panose="02020603050405020304" pitchFamily="18" charset="0"/>
              </a:rPr>
              <a:t>заттар</a:t>
            </a:r>
            <a:endParaRPr lang="ru-RU" sz="2200" dirty="0">
              <a:latin typeface="Times New Roman" panose="02020603050405020304" pitchFamily="18" charset="0"/>
              <a:ea typeface="Times New Roman" panose="02020603050405020304" pitchFamily="18" charset="0"/>
            </a:endParaRPr>
          </a:p>
          <a:p>
            <a:pPr marL="438785">
              <a:spcAft>
                <a:spcPts val="0"/>
              </a:spcAft>
              <a:tabLst>
                <a:tab pos="1880870" algn="l"/>
              </a:tabLst>
            </a:pPr>
            <a:r>
              <a:rPr lang="ru-RU" sz="2200" spc="-5" dirty="0">
                <a:solidFill>
                  <a:srgbClr val="000000"/>
                </a:solidFill>
                <a:latin typeface="Times New Roman" panose="02020603050405020304" pitchFamily="18" charset="0"/>
                <a:ea typeface="Times New Roman" panose="02020603050405020304" pitchFamily="18" charset="0"/>
              </a:rPr>
              <a:t>Кокаин         Дикаин</a:t>
            </a:r>
            <a:r>
              <a:rPr lang="ru-RU" sz="2200" dirty="0">
                <a:solidFill>
                  <a:srgbClr val="000000"/>
                </a:solidFill>
                <a:latin typeface="Times New Roman" panose="02020603050405020304" pitchFamily="18" charset="0"/>
                <a:ea typeface="Times New Roman" panose="02020603050405020304" pitchFamily="18" charset="0"/>
              </a:rPr>
              <a:t>	</a:t>
            </a:r>
            <a:r>
              <a:rPr lang="ru-RU" sz="2200" spc="-10" dirty="0">
                <a:solidFill>
                  <a:srgbClr val="000000"/>
                </a:solidFill>
                <a:latin typeface="Times New Roman" panose="02020603050405020304" pitchFamily="18" charset="0"/>
                <a:ea typeface="Times New Roman" panose="02020603050405020304" pitchFamily="18" charset="0"/>
              </a:rPr>
              <a:t>Анестезин         </a:t>
            </a:r>
            <a:r>
              <a:rPr lang="ru-RU" sz="2200" spc="-10" dirty="0" err="1" smtClean="0">
                <a:solidFill>
                  <a:srgbClr val="000000"/>
                </a:solidFill>
                <a:latin typeface="Times New Roman" panose="02020603050405020304" pitchFamily="18" charset="0"/>
                <a:ea typeface="Times New Roman" panose="02020603050405020304" pitchFamily="18" charset="0"/>
              </a:rPr>
              <a:t>Пиромекаин</a:t>
            </a:r>
            <a:endParaRPr lang="ru-RU" sz="2200" spc="-10" dirty="0" smtClean="0">
              <a:solidFill>
                <a:srgbClr val="000000"/>
              </a:solidFill>
              <a:latin typeface="Times New Roman" panose="02020603050405020304" pitchFamily="18" charset="0"/>
              <a:ea typeface="Times New Roman" panose="02020603050405020304" pitchFamily="18" charset="0"/>
            </a:endParaRPr>
          </a:p>
          <a:p>
            <a:pPr marL="438785">
              <a:spcAft>
                <a:spcPts val="0"/>
              </a:spcAft>
              <a:tabLst>
                <a:tab pos="1880870" algn="l"/>
              </a:tabLst>
            </a:pPr>
            <a:endParaRPr lang="ru-RU" sz="2200" dirty="0">
              <a:latin typeface="Times New Roman" panose="02020603050405020304" pitchFamily="18" charset="0"/>
              <a:ea typeface="Times New Roman" panose="02020603050405020304" pitchFamily="18" charset="0"/>
            </a:endParaRPr>
          </a:p>
          <a:p>
            <a:pPr marL="435610" indent="-170815">
              <a:spcAft>
                <a:spcPts val="0"/>
              </a:spcAft>
            </a:pPr>
            <a:r>
              <a:rPr lang="ru-RU" sz="2200" i="1" dirty="0">
                <a:solidFill>
                  <a:srgbClr val="000000"/>
                </a:solidFill>
                <a:latin typeface="Times New Roman" panose="02020603050405020304" pitchFamily="18" charset="0"/>
                <a:ea typeface="Times New Roman" panose="02020603050405020304" pitchFamily="18" charset="0"/>
              </a:rPr>
              <a:t>2. </a:t>
            </a:r>
            <a:r>
              <a:rPr lang="ru-RU" sz="2200" i="1" dirty="0" err="1">
                <a:solidFill>
                  <a:srgbClr val="000000"/>
                </a:solidFill>
                <a:latin typeface="Times New Roman" panose="02020603050405020304" pitchFamily="18" charset="0"/>
                <a:ea typeface="Times New Roman" panose="02020603050405020304" pitchFamily="18" charset="0"/>
              </a:rPr>
              <a:t>Ииф</a:t>
            </a:r>
            <a:r>
              <a:rPr lang="kk-KZ" sz="2200" i="1" dirty="0">
                <a:solidFill>
                  <a:srgbClr val="000000"/>
                </a:solidFill>
                <a:latin typeface="Times New Roman" panose="02020603050405020304" pitchFamily="18" charset="0"/>
                <a:ea typeface="Times New Roman" panose="02020603050405020304" pitchFamily="18" charset="0"/>
              </a:rPr>
              <a:t>ил</a:t>
            </a:r>
            <a:r>
              <a:rPr lang="ru-RU" sz="2200" i="1" dirty="0" err="1">
                <a:solidFill>
                  <a:srgbClr val="000000"/>
                </a:solidFill>
                <a:latin typeface="Times New Roman" panose="02020603050405020304" pitchFamily="18" charset="0"/>
                <a:ea typeface="Times New Roman" panose="02020603050405020304" pitchFamily="18" charset="0"/>
              </a:rPr>
              <a:t>ьтрациялы</a:t>
            </a:r>
            <a:r>
              <a:rPr lang="kk-KZ" sz="2200" i="1" dirty="0">
                <a:solidFill>
                  <a:srgbClr val="000000"/>
                </a:solidFill>
                <a:latin typeface="Times New Roman" panose="02020603050405020304" pitchFamily="18" charset="0"/>
                <a:ea typeface="Times New Roman" panose="02020603050405020304" pitchFamily="18" charset="0"/>
              </a:rPr>
              <a:t>қ </a:t>
            </a:r>
            <a:r>
              <a:rPr lang="ru-RU" sz="2200" i="1" dirty="0" err="1">
                <a:solidFill>
                  <a:srgbClr val="000000"/>
                </a:solidFill>
                <a:latin typeface="Times New Roman" panose="02020603050405020304" pitchFamily="18" charset="0"/>
                <a:ea typeface="Times New Roman" panose="02020603050405020304" pitchFamily="18" charset="0"/>
              </a:rPr>
              <a:t>және</a:t>
            </a:r>
            <a:r>
              <a:rPr lang="ru-RU" sz="2200" i="1" dirty="0">
                <a:solidFill>
                  <a:srgbClr val="000000"/>
                </a:solidFill>
                <a:latin typeface="Times New Roman" panose="02020603050405020304" pitchFamily="18" charset="0"/>
                <a:ea typeface="Times New Roman" panose="02020603050405020304" pitchFamily="18" charset="0"/>
              </a:rPr>
              <a:t> </a:t>
            </a:r>
            <a:r>
              <a:rPr lang="ru-RU" sz="2200" i="1" dirty="0" err="1">
                <a:solidFill>
                  <a:srgbClr val="000000"/>
                </a:solidFill>
                <a:latin typeface="Times New Roman" panose="02020603050405020304" pitchFamily="18" charset="0"/>
                <a:ea typeface="Times New Roman" panose="02020603050405020304" pitchFamily="18" charset="0"/>
              </a:rPr>
              <a:t>өткізг</a:t>
            </a:r>
            <a:r>
              <a:rPr lang="kk-KZ" sz="2200" i="1" dirty="0">
                <a:solidFill>
                  <a:srgbClr val="000000"/>
                </a:solidFill>
                <a:latin typeface="Times New Roman" panose="02020603050405020304" pitchFamily="18" charset="0"/>
                <a:ea typeface="Times New Roman" panose="02020603050405020304" pitchFamily="18" charset="0"/>
              </a:rPr>
              <a:t>і</a:t>
            </a:r>
            <a:r>
              <a:rPr lang="ru-RU" sz="2200" i="1" dirty="0">
                <a:solidFill>
                  <a:srgbClr val="000000"/>
                </a:solidFill>
                <a:latin typeface="Times New Roman" panose="02020603050405020304" pitchFamily="18" charset="0"/>
                <a:ea typeface="Times New Roman" panose="02020603050405020304" pitchFamily="18" charset="0"/>
              </a:rPr>
              <a:t>ш</a:t>
            </a:r>
            <a:r>
              <a:rPr lang="kk-KZ" sz="2200" i="1" dirty="0">
                <a:solidFill>
                  <a:srgbClr val="000000"/>
                </a:solidFill>
                <a:latin typeface="Times New Roman" panose="02020603050405020304" pitchFamily="18" charset="0"/>
                <a:ea typeface="Times New Roman" panose="02020603050405020304" pitchFamily="18" charset="0"/>
              </a:rPr>
              <a:t>тік </a:t>
            </a:r>
            <a:r>
              <a:rPr lang="ru-RU" sz="2200" i="1" dirty="0" err="1">
                <a:solidFill>
                  <a:srgbClr val="000000"/>
                </a:solidFill>
                <a:latin typeface="Times New Roman" panose="02020603050405020304" pitchFamily="18" charset="0"/>
                <a:ea typeface="Times New Roman" panose="02020603050405020304" pitchFamily="18" charset="0"/>
              </a:rPr>
              <a:t>анесте</a:t>
            </a:r>
            <a:r>
              <a:rPr lang="kk-KZ" sz="2200" i="1" dirty="0">
                <a:solidFill>
                  <a:srgbClr val="000000"/>
                </a:solidFill>
                <a:latin typeface="Times New Roman" panose="02020603050405020304" pitchFamily="18" charset="0"/>
                <a:ea typeface="Times New Roman" panose="02020603050405020304" pitchFamily="18" charset="0"/>
              </a:rPr>
              <a:t>зия</a:t>
            </a:r>
            <a:r>
              <a:rPr lang="ru-RU" sz="2200" i="1" dirty="0">
                <a:solidFill>
                  <a:srgbClr val="000000"/>
                </a:solidFill>
                <a:latin typeface="Times New Roman" panose="02020603050405020304" pitchFamily="18" charset="0"/>
                <a:ea typeface="Times New Roman" panose="02020603050405020304" pitchFamily="18" charset="0"/>
              </a:rPr>
              <a:t>да</a:t>
            </a:r>
            <a:r>
              <a:rPr lang="kk-KZ" sz="2200" i="1" dirty="0">
                <a:solidFill>
                  <a:srgbClr val="000000"/>
                </a:solidFill>
                <a:latin typeface="Times New Roman" panose="02020603050405020304" pitchFamily="18" charset="0"/>
                <a:ea typeface="Times New Roman" panose="02020603050405020304" pitchFamily="18" charset="0"/>
              </a:rPr>
              <a:t> қолданылатын </a:t>
            </a:r>
            <a:r>
              <a:rPr lang="ru-RU" sz="2200" i="1" dirty="0">
                <a:solidFill>
                  <a:srgbClr val="000000"/>
                </a:solidFill>
                <a:latin typeface="Times New Roman" panose="02020603050405020304" pitchFamily="18" charset="0"/>
                <a:ea typeface="Times New Roman" panose="02020603050405020304" pitchFamily="18" charset="0"/>
              </a:rPr>
              <a:t> </a:t>
            </a:r>
            <a:r>
              <a:rPr lang="ru-RU" sz="2200" i="1" dirty="0" err="1">
                <a:solidFill>
                  <a:srgbClr val="000000"/>
                </a:solidFill>
                <a:latin typeface="Times New Roman" panose="02020603050405020304" pitchFamily="18" charset="0"/>
                <a:ea typeface="Times New Roman" panose="02020603050405020304" pitchFamily="18" charset="0"/>
              </a:rPr>
              <a:t>заттар</a:t>
            </a:r>
            <a:r>
              <a:rPr lang="ru-RU" sz="2200" i="1" dirty="0">
                <a:solidFill>
                  <a:srgbClr val="000000"/>
                </a:solidFill>
                <a:latin typeface="Times New Roman" panose="02020603050405020304" pitchFamily="18" charset="0"/>
                <a:ea typeface="Times New Roman" panose="02020603050405020304" pitchFamily="18" charset="0"/>
              </a:rPr>
              <a:t> </a:t>
            </a:r>
            <a:r>
              <a:rPr lang="kk-KZ" sz="2200" i="1" dirty="0">
                <a:solidFill>
                  <a:srgbClr val="000000"/>
                </a:solidFill>
                <a:latin typeface="Times New Roman" panose="02020603050405020304" pitchFamily="18" charset="0"/>
                <a:ea typeface="Times New Roman" panose="02020603050405020304" pitchFamily="18" charset="0"/>
              </a:rPr>
              <a:t>       </a:t>
            </a:r>
            <a:r>
              <a:rPr lang="ru-RU" sz="2200" spc="-5" dirty="0">
                <a:solidFill>
                  <a:srgbClr val="000000"/>
                </a:solidFill>
                <a:latin typeface="Times New Roman" panose="02020603050405020304" pitchFamily="18" charset="0"/>
                <a:ea typeface="Times New Roman" panose="02020603050405020304" pitchFamily="18" charset="0"/>
              </a:rPr>
              <a:t>Новокаин       </a:t>
            </a:r>
            <a:r>
              <a:rPr lang="ru-RU" sz="2200" spc="-5" dirty="0" err="1" smtClean="0">
                <a:solidFill>
                  <a:srgbClr val="000000"/>
                </a:solidFill>
                <a:latin typeface="Times New Roman" panose="02020603050405020304" pitchFamily="18" charset="0"/>
                <a:ea typeface="Times New Roman" panose="02020603050405020304" pitchFamily="18" charset="0"/>
              </a:rPr>
              <a:t>Тримекаим</a:t>
            </a:r>
            <a:endParaRPr lang="ru-RU" sz="2200" dirty="0" smtClean="0">
              <a:latin typeface="Times New Roman" panose="02020603050405020304" pitchFamily="18" charset="0"/>
              <a:ea typeface="Times New Roman" panose="02020603050405020304" pitchFamily="18" charset="0"/>
            </a:endParaRPr>
          </a:p>
          <a:p>
            <a:pPr marL="435610" indent="-170815">
              <a:spcAft>
                <a:spcPts val="0"/>
              </a:spcAft>
            </a:pPr>
            <a:endParaRPr lang="ru-RU" sz="2200" i="1" spc="30" dirty="0">
              <a:solidFill>
                <a:srgbClr val="000000"/>
              </a:solidFill>
              <a:latin typeface="Times New Roman" panose="02020603050405020304" pitchFamily="18" charset="0"/>
              <a:ea typeface="Times New Roman" panose="02020603050405020304" pitchFamily="18" charset="0"/>
            </a:endParaRPr>
          </a:p>
          <a:p>
            <a:pPr marL="435610" indent="-170815">
              <a:spcAft>
                <a:spcPts val="0"/>
              </a:spcAft>
            </a:pPr>
            <a:r>
              <a:rPr lang="ru-RU" sz="2200" i="1" spc="30" dirty="0" smtClean="0">
                <a:solidFill>
                  <a:srgbClr val="000000"/>
                </a:solidFill>
                <a:latin typeface="Times New Roman" panose="02020603050405020304" pitchFamily="18" charset="0"/>
                <a:ea typeface="Times New Roman" panose="02020603050405020304" pitchFamily="18" charset="0"/>
              </a:rPr>
              <a:t>3</a:t>
            </a:r>
            <a:r>
              <a:rPr lang="ru-RU" sz="2200" i="1" spc="30" dirty="0">
                <a:solidFill>
                  <a:srgbClr val="000000"/>
                </a:solidFill>
                <a:latin typeface="Times New Roman" panose="02020603050405020304" pitchFamily="18" charset="0"/>
                <a:ea typeface="Times New Roman" panose="02020603050405020304" pitchFamily="18" charset="0"/>
              </a:rPr>
              <a:t>. </a:t>
            </a:r>
            <a:r>
              <a:rPr lang="ru-RU" sz="2200" i="1" spc="30" dirty="0" err="1">
                <a:solidFill>
                  <a:srgbClr val="000000"/>
                </a:solidFill>
                <a:latin typeface="Times New Roman" panose="02020603050405020304" pitchFamily="18" charset="0"/>
                <a:ea typeface="Times New Roman" panose="02020603050405020304" pitchFamily="18" charset="0"/>
              </a:rPr>
              <a:t>Анестезияны</a:t>
            </a:r>
            <a:r>
              <a:rPr lang="kk-KZ" sz="2200" i="1" spc="30" dirty="0">
                <a:solidFill>
                  <a:srgbClr val="000000"/>
                </a:solidFill>
                <a:latin typeface="Times New Roman" panose="02020603050405020304" pitchFamily="18" charset="0"/>
                <a:ea typeface="Times New Roman" panose="02020603050405020304" pitchFamily="18" charset="0"/>
              </a:rPr>
              <a:t>ң</a:t>
            </a:r>
            <a:r>
              <a:rPr lang="ru-RU" sz="2200" i="1" spc="30" dirty="0">
                <a:solidFill>
                  <a:srgbClr val="000000"/>
                </a:solidFill>
                <a:latin typeface="Times New Roman" panose="02020603050405020304" pitchFamily="18" charset="0"/>
                <a:ea typeface="Times New Roman" panose="02020603050405020304" pitchFamily="18" charset="0"/>
              </a:rPr>
              <a:t> </a:t>
            </a:r>
            <a:r>
              <a:rPr lang="ru-RU" sz="2200" i="1" spc="30" dirty="0" err="1">
                <a:solidFill>
                  <a:srgbClr val="000000"/>
                </a:solidFill>
                <a:latin typeface="Times New Roman" panose="02020603050405020304" pitchFamily="18" charset="0"/>
                <a:ea typeface="Times New Roman" panose="02020603050405020304" pitchFamily="18" charset="0"/>
              </a:rPr>
              <a:t>барлық</a:t>
            </a:r>
            <a:r>
              <a:rPr lang="ru-RU" sz="2200" i="1" spc="30" dirty="0">
                <a:solidFill>
                  <a:srgbClr val="000000"/>
                </a:solidFill>
                <a:latin typeface="Times New Roman" panose="02020603050405020304" pitchFamily="18" charset="0"/>
                <a:ea typeface="Times New Roman" panose="02020603050405020304" pitchFamily="18" charset="0"/>
              </a:rPr>
              <a:t> </a:t>
            </a:r>
            <a:r>
              <a:rPr lang="ru-RU" sz="2200" i="1" spc="30" dirty="0" err="1">
                <a:solidFill>
                  <a:srgbClr val="000000"/>
                </a:solidFill>
                <a:latin typeface="Times New Roman" panose="02020603050405020304" pitchFamily="18" charset="0"/>
                <a:ea typeface="Times New Roman" panose="02020603050405020304" pitchFamily="18" charset="0"/>
              </a:rPr>
              <a:t>түрінде</a:t>
            </a:r>
            <a:r>
              <a:rPr lang="ru-RU" sz="2200" i="1" spc="30" dirty="0">
                <a:solidFill>
                  <a:srgbClr val="000000"/>
                </a:solidFill>
                <a:latin typeface="Times New Roman" panose="02020603050405020304" pitchFamily="18" charset="0"/>
                <a:ea typeface="Times New Roman" panose="02020603050405020304" pitchFamily="18" charset="0"/>
              </a:rPr>
              <a:t> </a:t>
            </a:r>
            <a:r>
              <a:rPr lang="kk-KZ" sz="2200" i="1" spc="30" dirty="0">
                <a:solidFill>
                  <a:srgbClr val="000000"/>
                </a:solidFill>
                <a:latin typeface="Times New Roman" panose="02020603050405020304" pitchFamily="18" charset="0"/>
                <a:ea typeface="Times New Roman" panose="02020603050405020304" pitchFamily="18" charset="0"/>
              </a:rPr>
              <a:t>қ</a:t>
            </a:r>
            <a:r>
              <a:rPr lang="ru-RU" sz="2200" i="1" spc="30" dirty="0" err="1">
                <a:solidFill>
                  <a:srgbClr val="000000"/>
                </a:solidFill>
                <a:latin typeface="Times New Roman" panose="02020603050405020304" pitchFamily="18" charset="0"/>
                <a:ea typeface="Times New Roman" panose="02020603050405020304" pitchFamily="18" charset="0"/>
              </a:rPr>
              <a:t>олданылатын</a:t>
            </a:r>
            <a:r>
              <a:rPr lang="ru-RU" sz="2200" i="1" spc="30" dirty="0">
                <a:solidFill>
                  <a:srgbClr val="000000"/>
                </a:solidFill>
                <a:latin typeface="Times New Roman" panose="02020603050405020304" pitchFamily="18" charset="0"/>
                <a:ea typeface="Times New Roman" panose="02020603050405020304" pitchFamily="18" charset="0"/>
              </a:rPr>
              <a:t> </a:t>
            </a:r>
            <a:r>
              <a:rPr lang="ru-RU" sz="2200" i="1" spc="30" dirty="0" err="1">
                <a:solidFill>
                  <a:srgbClr val="000000"/>
                </a:solidFill>
                <a:latin typeface="Times New Roman" panose="02020603050405020304" pitchFamily="18" charset="0"/>
                <a:ea typeface="Times New Roman" panose="02020603050405020304" pitchFamily="18" charset="0"/>
              </a:rPr>
              <a:t>заттар</a:t>
            </a:r>
            <a:r>
              <a:rPr lang="ru-RU" sz="2200" i="1" spc="30" dirty="0">
                <a:solidFill>
                  <a:srgbClr val="000000"/>
                </a:solidFill>
                <a:latin typeface="Times New Roman" panose="02020603050405020304" pitchFamily="18" charset="0"/>
                <a:ea typeface="Times New Roman" panose="02020603050405020304" pitchFamily="18" charset="0"/>
              </a:rPr>
              <a:t> </a:t>
            </a:r>
            <a:r>
              <a:rPr lang="ru-RU" sz="2200" spc="35" dirty="0" err="1">
                <a:solidFill>
                  <a:srgbClr val="000000"/>
                </a:solidFill>
                <a:latin typeface="Times New Roman" panose="02020603050405020304" pitchFamily="18" charset="0"/>
                <a:ea typeface="Times New Roman" panose="02020603050405020304" pitchFamily="18" charset="0"/>
              </a:rPr>
              <a:t>Лидокаин</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67115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04664"/>
            <a:ext cx="7632848" cy="6155531"/>
          </a:xfrm>
          <a:prstGeom prst="rect">
            <a:avLst/>
          </a:prstGeom>
        </p:spPr>
        <p:txBody>
          <a:bodyPr wrap="square">
            <a:spAutoFit/>
          </a:bodyPr>
          <a:lstStyle/>
          <a:p>
            <a:pPr marR="21590" indent="271145" algn="just">
              <a:spcBef>
                <a:spcPts val="1175"/>
              </a:spcBef>
              <a:spcAft>
                <a:spcPts val="0"/>
              </a:spcAft>
            </a:pPr>
            <a:r>
              <a:rPr lang="ru-RU" sz="160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Көбіне</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беткейлік</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анестезияда</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олданылатын</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препараттарға</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д и к а и н </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тетракаин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гидрохлориді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spc="10" baseline="300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жатады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Химиясы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парааминобензой</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ыш</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ылының</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туындысы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Белсенділігі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жағынан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ока</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иннен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10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артық</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бірақ</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уыттығы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2-5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жоғары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smtClean="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Дикаинді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здің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шырышты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абатының</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анестезиясында</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олдан</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анда</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көз</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іші</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қысымына</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аккомодация</a:t>
            </a:r>
            <a:r>
              <a:rPr lang="kk-KZ"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әсер</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етпейді</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Қарашы</a:t>
            </a:r>
            <a:r>
              <a:rPr lang="kk-KZ"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тарды</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кеңейтпейді</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Қасаң</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қабыктың</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шырышты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абатының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тітркенуі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Дикаин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тамырларды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кеңейтеді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сонды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шырышты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абаттардың</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анестезиясында</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о</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адреналинм</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бас</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адреномиметиктермен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жұптастыр</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 ж</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ө</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Кейбір</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жағдайларда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дикаин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эпидуралды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анестезияда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олданылады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Дикаинді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беткейлік</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 </a:t>
            </a:r>
            <a:r>
              <a:rPr lang="ru-RU" sz="1600" spc="-10" dirty="0" err="1" smtClean="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эпидуралды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smtClean="0">
                <a:solidFill>
                  <a:srgbClr val="060606"/>
                </a:solidFill>
                <a:latin typeface="Times New Roman" panose="02020603050405020304" pitchFamily="18" charset="0"/>
                <a:cs typeface="Times New Roman" panose="02020603050405020304" pitchFamily="18" charset="0"/>
              </a:rPr>
              <a:t>анестезияларда</a:t>
            </a:r>
            <a:r>
              <a:rPr lang="ru-RU" sz="1600" dirty="0" smtClean="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қолдан</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анда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абайлап</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мөлшерлеу</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керек</a:t>
            </a:r>
            <a:r>
              <a:rPr lang="ru-RU" sz="1600" dirty="0">
                <a:solidFill>
                  <a:srgbClr val="060606"/>
                </a:solidFill>
                <a:latin typeface="Times New Roman" panose="02020603050405020304" pitchFamily="18" charset="0"/>
                <a:cs typeface="Times New Roman" panose="02020603050405020304" pitchFamily="18" charset="0"/>
              </a:rPr>
              <a:t>. Дикаин </a:t>
            </a:r>
            <a:r>
              <a:rPr lang="ru-RU" sz="1600" dirty="0" err="1">
                <a:solidFill>
                  <a:srgbClr val="060606"/>
                </a:solidFill>
                <a:latin typeface="Times New Roman" panose="02020603050405020304" pitchFamily="18" charset="0"/>
                <a:cs typeface="Times New Roman" panose="02020603050405020304" pitchFamily="18" charset="0"/>
              </a:rPr>
              <a:t>шырышты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қабаттардан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сы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сіңеді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жоғары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емдік</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мөлшерден</a:t>
            </a:r>
            <a:r>
              <a:rPr lang="ru-RU" sz="1600" dirty="0">
                <a:solidFill>
                  <a:srgbClr val="060606"/>
                </a:solidFill>
                <a:latin typeface="Times New Roman" panose="02020603050405020304" pitchFamily="18" charset="0"/>
                <a:cs typeface="Times New Roman" panose="02020603050405020304" pitchFamily="18" charset="0"/>
              </a:rPr>
              <a:t> с</a:t>
            </a:r>
            <a:r>
              <a:rPr lang="kk-KZ" sz="1600" dirty="0">
                <a:solidFill>
                  <a:srgbClr val="060606"/>
                </a:solidFill>
                <a:latin typeface="Times New Roman" panose="02020603050405020304" pitchFamily="18" charset="0"/>
                <a:cs typeface="Times New Roman" panose="02020603050405020304" pitchFamily="18" charset="0"/>
              </a:rPr>
              <a:t>ә</a:t>
            </a:r>
            <a:r>
              <a:rPr lang="ru-RU" sz="1600" dirty="0">
                <a:solidFill>
                  <a:srgbClr val="060606"/>
                </a:solidFill>
                <a:latin typeface="Times New Roman" panose="02020603050405020304" pitchFamily="18" charset="0"/>
                <a:cs typeface="Times New Roman" panose="02020603050405020304" pitchFamily="18" charset="0"/>
              </a:rPr>
              <a:t>л </a:t>
            </a:r>
            <a:r>
              <a:rPr lang="ru-RU" sz="1600" dirty="0" err="1">
                <a:solidFill>
                  <a:srgbClr val="060606"/>
                </a:solidFill>
                <a:latin typeface="Times New Roman" panose="02020603050405020304" pitchFamily="18" charset="0"/>
                <a:cs typeface="Times New Roman" panose="02020603050405020304" pitchFamily="18" charset="0"/>
              </a:rPr>
              <a:t>асуы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күрделі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уытты</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ә</a:t>
            </a:r>
            <a:r>
              <a:rPr lang="ru-RU" sz="1600" dirty="0" err="1">
                <a:solidFill>
                  <a:srgbClr val="060606"/>
                </a:solidFill>
                <a:latin typeface="Times New Roman" panose="02020603050405020304" pitchFamily="18" charset="0"/>
                <a:cs typeface="Times New Roman" panose="02020603050405020304" pitchFamily="18" charset="0"/>
              </a:rPr>
              <a:t>серлердің</a:t>
            </a:r>
            <a:r>
              <a:rPr lang="ru-RU" sz="1600" dirty="0">
                <a:solidFill>
                  <a:srgbClr val="060606"/>
                </a:solidFill>
                <a:latin typeface="Times New Roman" panose="02020603050405020304" pitchFamily="18" charset="0"/>
                <a:cs typeface="Times New Roman" panose="02020603050405020304" pitchFamily="18" charset="0"/>
              </a:rPr>
              <a:t> даму</a:t>
            </a:r>
            <a:r>
              <a:rPr lang="kk-KZ" sz="1600" dirty="0">
                <a:solidFill>
                  <a:srgbClr val="060606"/>
                </a:solidFill>
                <a:latin typeface="Times New Roman" panose="02020603050405020304" pitchFamily="18" charset="0"/>
                <a:cs typeface="Times New Roman" panose="02020603050405020304" pitchFamily="18" charset="0"/>
              </a:rPr>
              <a:t>ына,</a:t>
            </a:r>
            <a:r>
              <a:rPr lang="ru-RU" sz="1600" dirty="0">
                <a:solidFill>
                  <a:srgbClr val="060606"/>
                </a:solidFill>
                <a:latin typeface="Times New Roman" panose="02020603050405020304" pitchFamily="18" charset="0"/>
                <a:cs typeface="Times New Roman" panose="02020603050405020304" pitchFamily="18" charset="0"/>
              </a:rPr>
              <a:t> ал </a:t>
            </a:r>
            <a:r>
              <a:rPr lang="ru-RU" sz="1600" dirty="0" err="1">
                <a:solidFill>
                  <a:srgbClr val="060606"/>
                </a:solidFill>
                <a:latin typeface="Times New Roman" panose="02020603050405020304" pitchFamily="18" charset="0"/>
                <a:cs typeface="Times New Roman" panose="02020603050405020304" pitchFamily="18" charset="0"/>
              </a:rPr>
              <a:t>кейбір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дайларда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өлімге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әкелуіне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себеп</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болады</a:t>
            </a:r>
            <a:r>
              <a:rPr lang="ru-RU" sz="1600" dirty="0">
                <a:solidFill>
                  <a:srgbClr val="060606"/>
                </a:solidFill>
                <a:latin typeface="Times New Roman" panose="02020603050405020304" pitchFamily="18" charset="0"/>
                <a:cs typeface="Times New Roman" panose="02020603050405020304" pitchFamily="18" charset="0"/>
              </a:rPr>
              <a:t>.</a:t>
            </a:r>
          </a:p>
          <a:p>
            <a:r>
              <a:rPr lang="ru-RU" sz="1600" dirty="0" err="1">
                <a:solidFill>
                  <a:srgbClr val="060606"/>
                </a:solidFill>
                <a:latin typeface="Times New Roman" panose="02020603050405020304" pitchFamily="18" charset="0"/>
                <a:cs typeface="Times New Roman" panose="02020603050405020304" pitchFamily="18" charset="0"/>
              </a:rPr>
              <a:t>Беткейлік</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анес</a:t>
            </a:r>
            <a:r>
              <a:rPr lang="kk-KZ" sz="1600" dirty="0">
                <a:solidFill>
                  <a:srgbClr val="060606"/>
                </a:solidFill>
                <a:latin typeface="Times New Roman" panose="02020603050405020304" pitchFamily="18" charset="0"/>
                <a:cs typeface="Times New Roman" panose="02020603050405020304" pitchFamily="18" charset="0"/>
              </a:rPr>
              <a:t>те</a:t>
            </a:r>
            <a:r>
              <a:rPr lang="ru-RU" sz="1600" dirty="0" err="1">
                <a:solidFill>
                  <a:srgbClr val="060606"/>
                </a:solidFill>
                <a:latin typeface="Times New Roman" panose="02020603050405020304" pitchFamily="18" charset="0"/>
                <a:cs typeface="Times New Roman" panose="02020603050405020304" pitchFamily="18" charset="0"/>
              </a:rPr>
              <a:t>зияда</a:t>
            </a:r>
            <a:r>
              <a:rPr lang="ru-RU" sz="1600" dirty="0">
                <a:solidFill>
                  <a:srgbClr val="060606"/>
                </a:solidFill>
                <a:latin typeface="Times New Roman" panose="02020603050405020304" pitchFamily="18" charset="0"/>
                <a:cs typeface="Times New Roman" panose="02020603050405020304" pitchFamily="18" charset="0"/>
              </a:rPr>
              <a:t> та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ы </a:t>
            </a:r>
            <a:r>
              <a:rPr lang="ru-RU" sz="1600" dirty="0" err="1">
                <a:solidFill>
                  <a:srgbClr val="060606"/>
                </a:solidFill>
                <a:latin typeface="Times New Roman" panose="02020603050405020304" pitchFamily="18" charset="0"/>
                <a:cs typeface="Times New Roman" panose="02020603050405020304" pitchFamily="18" charset="0"/>
              </a:rPr>
              <a:t>пиромекаин</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олданылады,құрылымы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тр</a:t>
            </a:r>
            <a:r>
              <a:rPr lang="kk-KZ" sz="1600" dirty="0">
                <a:solidFill>
                  <a:srgbClr val="060606"/>
                </a:solidFill>
                <a:latin typeface="Times New Roman" panose="02020603050405020304" pitchFamily="18" charset="0"/>
                <a:cs typeface="Times New Roman" panose="02020603050405020304" pitchFamily="18" charset="0"/>
              </a:rPr>
              <a:t>имека</a:t>
            </a:r>
            <a:r>
              <a:rPr lang="ru-RU" sz="1600" dirty="0" err="1">
                <a:solidFill>
                  <a:srgbClr val="060606"/>
                </a:solidFill>
                <a:latin typeface="Times New Roman" panose="02020603050405020304" pitchFamily="18" charset="0"/>
                <a:cs typeface="Times New Roman" panose="02020603050405020304" pitchFamily="18" charset="0"/>
              </a:rPr>
              <a:t>инге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ұксас</a:t>
            </a:r>
            <a:r>
              <a:rPr lang="ru-RU" sz="1600" dirty="0">
                <a:solidFill>
                  <a:srgbClr val="060606"/>
                </a:solidFill>
                <a:latin typeface="Times New Roman" panose="02020603050405020304" pitchFamily="18" charset="0"/>
                <a:cs typeface="Times New Roman" panose="02020603050405020304" pitchFamily="18" charset="0"/>
              </a:rPr>
              <a:t>.</a:t>
            </a:r>
          </a:p>
          <a:p>
            <a:r>
              <a:rPr lang="ru-RU" sz="1600" dirty="0" err="1">
                <a:solidFill>
                  <a:srgbClr val="060606"/>
                </a:solidFill>
                <a:latin typeface="Times New Roman" panose="02020603050405020304" pitchFamily="18" charset="0"/>
                <a:cs typeface="Times New Roman" panose="02020603050405020304" pitchFamily="18" charset="0"/>
              </a:rPr>
              <a:t>Атал</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ан </a:t>
            </a:r>
            <a:r>
              <a:rPr lang="ru-RU" sz="1600" dirty="0" err="1">
                <a:solidFill>
                  <a:srgbClr val="060606"/>
                </a:solidFill>
                <a:latin typeface="Times New Roman" panose="02020603050405020304" pitchFamily="18" charset="0"/>
                <a:cs typeface="Times New Roman" panose="02020603050405020304" pitchFamily="18" charset="0"/>
              </a:rPr>
              <a:t>препараттардың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ішінде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парааминобензой</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қышқылыны</a:t>
            </a:r>
            <a:r>
              <a:rPr lang="kk-KZ" sz="1600" dirty="0">
                <a:solidFill>
                  <a:srgbClr val="060606"/>
                </a:solidFill>
                <a:latin typeface="Times New Roman" panose="02020603050405020304" pitchFamily="18" charset="0"/>
                <a:cs typeface="Times New Roman" panose="02020603050405020304" pitchFamily="18" charset="0"/>
              </a:rPr>
              <a:t>ң </a:t>
            </a:r>
            <a:r>
              <a:rPr lang="ru-RU" sz="1600" dirty="0" err="1">
                <a:solidFill>
                  <a:srgbClr val="060606"/>
                </a:solidFill>
                <a:latin typeface="Times New Roman" panose="02020603050405020304" pitchFamily="18" charset="0"/>
                <a:cs typeface="Times New Roman" panose="02020603050405020304" pitchFamily="18" charset="0"/>
              </a:rPr>
              <a:t>туындысы</a:t>
            </a:r>
            <a:r>
              <a:rPr lang="ru-RU" sz="1600" dirty="0">
                <a:solidFill>
                  <a:srgbClr val="060606"/>
                </a:solidFill>
                <a:latin typeface="Times New Roman" panose="02020603050405020304" pitchFamily="18" charset="0"/>
                <a:cs typeface="Times New Roman" panose="02020603050405020304" pitchFamily="18" charset="0"/>
              </a:rPr>
              <a:t> анестезин суда </a:t>
            </a:r>
            <a:r>
              <a:rPr lang="ru-RU" sz="1600" dirty="0" err="1">
                <a:solidFill>
                  <a:srgbClr val="060606"/>
                </a:solidFill>
                <a:latin typeface="Times New Roman" panose="02020603050405020304" pitchFamily="18" charset="0"/>
                <a:cs typeface="Times New Roman" panose="02020603050405020304" pitchFamily="18" charset="0"/>
              </a:rPr>
              <a:t>нашар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ериді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спиртте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майларда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жеңіл</a:t>
            </a:r>
            <a:r>
              <a:rPr lang="ru-RU" sz="1600" dirty="0">
                <a:solidFill>
                  <a:srgbClr val="060606"/>
                </a:solidFill>
                <a:latin typeface="Times New Roman" panose="02020603050405020304" pitchFamily="18" charset="0"/>
                <a:cs typeface="Times New Roman" panose="02020603050405020304" pitchFamily="18" charset="0"/>
              </a:rPr>
              <a:t> ер</a:t>
            </a:r>
            <a:r>
              <a:rPr lang="kk-KZ" sz="1600" dirty="0">
                <a:solidFill>
                  <a:srgbClr val="060606"/>
                </a:solidFill>
                <a:latin typeface="Times New Roman" panose="02020603050405020304" pitchFamily="18" charset="0"/>
                <a:cs typeface="Times New Roman" panose="02020603050405020304" pitchFamily="18" charset="0"/>
              </a:rPr>
              <a:t>иді).Осыға</a:t>
            </a:r>
            <a:r>
              <a:rPr lang="ru-RU" sz="1600" dirty="0">
                <a:solidFill>
                  <a:srgbClr val="060606"/>
                </a:solidFill>
                <a:latin typeface="Times New Roman" panose="02020603050405020304" pitchFamily="18" charset="0"/>
                <a:cs typeface="Times New Roman" panose="02020603050405020304" pitchFamily="18" charset="0"/>
              </a:rPr>
              <a:t>н байланысты оны </a:t>
            </a:r>
            <a:r>
              <a:rPr lang="ru-RU" sz="1600" dirty="0" err="1">
                <a:solidFill>
                  <a:srgbClr val="060606"/>
                </a:solidFill>
                <a:latin typeface="Times New Roman" panose="02020603050405020304" pitchFamily="18" charset="0"/>
                <a:cs typeface="Times New Roman" panose="02020603050405020304" pitchFamily="18" charset="0"/>
              </a:rPr>
              <a:t>себілгілер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пасталар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жағылмалар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ретінде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терінің</a:t>
            </a:r>
            <a:r>
              <a:rPr lang="ru-RU" sz="1600" dirty="0">
                <a:solidFill>
                  <a:srgbClr val="060606"/>
                </a:solidFill>
                <a:latin typeface="Times New Roman" panose="02020603050405020304" pitchFamily="18" charset="0"/>
                <a:cs typeface="Times New Roman" panose="02020603050405020304" pitchFamily="18" charset="0"/>
              </a:rPr>
              <a:t> за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ымдал</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ан </a:t>
            </a:r>
            <a:r>
              <a:rPr lang="ru-RU" sz="1600" dirty="0" err="1">
                <a:solidFill>
                  <a:srgbClr val="060606"/>
                </a:solidFill>
                <a:latin typeface="Times New Roman" panose="02020603050405020304" pitchFamily="18" charset="0"/>
                <a:cs typeface="Times New Roman" panose="02020603050405020304" pitchFamily="18" charset="0"/>
              </a:rPr>
              <a:t>бетіне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сонымен</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атар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ұнта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тар, </a:t>
            </a:r>
            <a:r>
              <a:rPr lang="ru-RU" sz="1600" dirty="0" err="1">
                <a:solidFill>
                  <a:srgbClr val="060606"/>
                </a:solidFill>
                <a:latin typeface="Times New Roman" panose="02020603050405020304" pitchFamily="18" charset="0"/>
                <a:cs typeface="Times New Roman" panose="02020603050405020304" pitchFamily="18" charset="0"/>
              </a:rPr>
              <a:t>таблеткалар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суспензиялар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түрлерінде</a:t>
            </a:r>
            <a:r>
              <a:rPr lang="ru-RU" sz="1600" dirty="0">
                <a:solidFill>
                  <a:srgbClr val="060606"/>
                </a:solidFill>
                <a:latin typeface="Times New Roman" panose="02020603050405020304" pitchFamily="18" charset="0"/>
                <a:cs typeface="Times New Roman" panose="02020603050405020304" pitchFamily="18" charset="0"/>
              </a:rPr>
              <a:t> ас </a:t>
            </a:r>
            <a:r>
              <a:rPr lang="ru-RU" sz="1600" dirty="0" err="1">
                <a:solidFill>
                  <a:srgbClr val="060606"/>
                </a:solidFill>
                <a:latin typeface="Times New Roman" panose="02020603050405020304" pitchFamily="18" charset="0"/>
                <a:cs typeface="Times New Roman" panose="02020603050405020304" pitchFamily="18" charset="0"/>
              </a:rPr>
              <a:t>қорыту</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жолдарының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шырышты</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абатына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мысалы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асказан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ауыр</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анда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әсер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ету</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үшін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энтералды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қолданылады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Сондай</a:t>
            </a:r>
            <a:r>
              <a:rPr lang="ru-RU" sz="1600" dirty="0">
                <a:solidFill>
                  <a:srgbClr val="060606"/>
                </a:solidFill>
                <a:latin typeface="Times New Roman" panose="02020603050405020304" pitchFamily="18" charset="0"/>
                <a:cs typeface="Times New Roman" panose="02020603050405020304" pitchFamily="18" charset="0"/>
              </a:rPr>
              <a:t>-а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 а</a:t>
            </a:r>
            <a:r>
              <a:rPr lang="kk-KZ" sz="1600" dirty="0">
                <a:solidFill>
                  <a:srgbClr val="060606"/>
                </a:solidFill>
                <a:latin typeface="Times New Roman" panose="02020603050405020304" pitchFamily="18" charset="0"/>
                <a:cs typeface="Times New Roman" panose="02020603050405020304" pitchFamily="18" charset="0"/>
              </a:rPr>
              <a:t>н</a:t>
            </a:r>
            <a:r>
              <a:rPr lang="ru-RU" sz="1600" dirty="0" err="1">
                <a:solidFill>
                  <a:srgbClr val="060606"/>
                </a:solidFill>
                <a:latin typeface="Times New Roman" panose="02020603050405020304" pitchFamily="18" charset="0"/>
                <a:cs typeface="Times New Roman" panose="02020603050405020304" pitchFamily="18" charset="0"/>
              </a:rPr>
              <a:t>естезин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тік</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ішектің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жарықтарында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геморройда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smtClean="0">
                <a:solidFill>
                  <a:srgbClr val="060606"/>
                </a:solidFill>
                <a:latin typeface="Times New Roman" panose="02020603050405020304" pitchFamily="18" charset="0"/>
                <a:cs typeface="Times New Roman" panose="02020603050405020304" pitchFamily="18" charset="0"/>
              </a:rPr>
              <a:t>суппозитория    </a:t>
            </a:r>
            <a:r>
              <a:rPr lang="kk-KZ" sz="1600" dirty="0" smtClean="0">
                <a:solidFill>
                  <a:srgbClr val="060606"/>
                </a:solidFill>
                <a:latin typeface="Times New Roman" panose="02020603050405020304" pitchFamily="18" charset="0"/>
                <a:cs typeface="Times New Roman" panose="02020603050405020304" pitchFamily="18" charset="0"/>
              </a:rPr>
              <a:t>түрінде </a:t>
            </a:r>
            <a:r>
              <a:rPr lang="ru-RU" sz="1600" dirty="0" err="1">
                <a:solidFill>
                  <a:srgbClr val="060606"/>
                </a:solidFill>
                <a:latin typeface="Times New Roman" panose="02020603050405020304" pitchFamily="18" charset="0"/>
                <a:cs typeface="Times New Roman" panose="02020603050405020304" pitchFamily="18" charset="0"/>
              </a:rPr>
              <a:t>тағайындалады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Барлық</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дайларда</a:t>
            </a:r>
            <a:r>
              <a:rPr lang="ru-RU" sz="1600" dirty="0">
                <a:solidFill>
                  <a:srgbClr val="060606"/>
                </a:solidFill>
                <a:latin typeface="Times New Roman" panose="02020603050405020304" pitchFamily="18" charset="0"/>
                <a:cs typeface="Times New Roman" panose="02020603050405020304" pitchFamily="18" charset="0"/>
              </a:rPr>
              <a:t> анестезин </a:t>
            </a:r>
            <a:r>
              <a:rPr lang="ru-RU" sz="1600" dirty="0" err="1">
                <a:solidFill>
                  <a:srgbClr val="060606"/>
                </a:solidFill>
                <a:latin typeface="Times New Roman" panose="02020603050405020304" pitchFamily="18" charset="0"/>
                <a:cs typeface="Times New Roman" panose="02020603050405020304" pitchFamily="18" charset="0"/>
              </a:rPr>
              <a:t>беткейлік</a:t>
            </a:r>
            <a:r>
              <a:rPr lang="ru-RU" sz="1600" dirty="0">
                <a:solidFill>
                  <a:srgbClr val="060606"/>
                </a:solidFill>
                <a:latin typeface="Times New Roman" panose="02020603050405020304" pitchFamily="18" charset="0"/>
                <a:cs typeface="Times New Roman" panose="02020603050405020304" pitchFamily="18" charset="0"/>
              </a:rPr>
              <a:t> анестезия </a:t>
            </a:r>
            <a:r>
              <a:rPr lang="ru-RU" sz="1600" dirty="0" err="1">
                <a:solidFill>
                  <a:srgbClr val="060606"/>
                </a:solidFill>
                <a:latin typeface="Times New Roman" panose="02020603050405020304" pitchFamily="18" charset="0"/>
                <a:cs typeface="Times New Roman" panose="02020603050405020304" pitchFamily="18" charset="0"/>
              </a:rPr>
              <a:t>шакырады</a:t>
            </a:r>
            <a:r>
              <a:rPr lang="ru-RU" sz="1600" dirty="0">
                <a:solidFill>
                  <a:srgbClr val="060606"/>
                </a:solidFill>
                <a:latin typeface="Times New Roman" panose="02020603050405020304" pitchFamily="18" charset="0"/>
                <a:cs typeface="Times New Roman" panose="02020603050405020304" pitchFamily="18" charset="0"/>
              </a:rPr>
              <a:t>.</a:t>
            </a:r>
          </a:p>
          <a:p>
            <a:r>
              <a:rPr lang="ru-RU" sz="1600" dirty="0" smtClean="0">
                <a:solidFill>
                  <a:srgbClr val="060606"/>
                </a:solidFill>
                <a:latin typeface="Times New Roman" panose="02020603050405020304" pitchFamily="18" charset="0"/>
                <a:cs typeface="Times New Roman" panose="02020603050405020304" pitchFamily="18" charset="0"/>
              </a:rPr>
              <a:t>            </a:t>
            </a:r>
            <a:r>
              <a:rPr lang="ru-RU" sz="1600" dirty="0" err="1" smtClean="0">
                <a:solidFill>
                  <a:srgbClr val="060606"/>
                </a:solidFill>
                <a:latin typeface="Times New Roman" panose="02020603050405020304" pitchFamily="18" charset="0"/>
                <a:cs typeface="Times New Roman" panose="02020603050405020304" pitchFamily="18" charset="0"/>
              </a:rPr>
              <a:t>Айрыкша</a:t>
            </a:r>
            <a:r>
              <a:rPr lang="ru-RU" sz="1600" dirty="0" smtClean="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инфильрациялык</a:t>
            </a:r>
            <a:r>
              <a:rPr lang="ru-RU" sz="1600" dirty="0">
                <a:solidFill>
                  <a:srgbClr val="060606"/>
                </a:solidFill>
                <a:latin typeface="Times New Roman" panose="02020603050405020304" pitchFamily="18" charset="0"/>
                <a:cs typeface="Times New Roman" panose="02020603050405020304" pitchFamily="18" charset="0"/>
              </a:rPr>
              <a:t> ж</a:t>
            </a:r>
            <a:r>
              <a:rPr lang="kk-KZ" sz="1600" dirty="0">
                <a:solidFill>
                  <a:srgbClr val="060606"/>
                </a:solidFill>
                <a:latin typeface="Times New Roman" panose="02020603050405020304" pitchFamily="18" charset="0"/>
                <a:cs typeface="Times New Roman" panose="02020603050405020304" pitchFamily="18" charset="0"/>
              </a:rPr>
              <a:t>ә</a:t>
            </a:r>
            <a:r>
              <a:rPr lang="ru-RU" sz="1600" dirty="0">
                <a:solidFill>
                  <a:srgbClr val="060606"/>
                </a:solidFill>
                <a:latin typeface="Times New Roman" panose="02020603050405020304" pitchFamily="18" charset="0"/>
                <a:cs typeface="Times New Roman" panose="02020603050405020304" pitchFamily="18" charset="0"/>
              </a:rPr>
              <a:t>не </a:t>
            </a:r>
            <a:r>
              <a:rPr lang="ru-RU" sz="1600" dirty="0" err="1">
                <a:solidFill>
                  <a:srgbClr val="060606"/>
                </a:solidFill>
                <a:latin typeface="Times New Roman" panose="02020603050405020304" pitchFamily="18" charset="0"/>
                <a:cs typeface="Times New Roman" panose="02020603050405020304" pitchFamily="18" charset="0"/>
              </a:rPr>
              <a:t>өткізгіштік</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анестезияларда</a:t>
            </a:r>
            <a:r>
              <a:rPr lang="ru-RU" sz="1600" dirty="0">
                <a:solidFill>
                  <a:srgbClr val="060606"/>
                </a:solidFill>
                <a:latin typeface="Times New Roman" panose="02020603050405020304" pitchFamily="18" charset="0"/>
                <a:cs typeface="Times New Roman" panose="02020603050405020304" pitchFamily="18" charset="0"/>
              </a:rPr>
              <a:t> новокаин </a:t>
            </a:r>
            <a:r>
              <a:rPr lang="ru-RU" sz="1600" dirty="0" err="1">
                <a:solidFill>
                  <a:srgbClr val="060606"/>
                </a:solidFill>
                <a:latin typeface="Times New Roman" panose="02020603050405020304" pitchFamily="18" charset="0"/>
                <a:cs typeface="Times New Roman" panose="02020603050405020304" pitchFamily="18" charset="0"/>
              </a:rPr>
              <a:t>және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тримекаин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қолданылады</a:t>
            </a:r>
            <a:r>
              <a:rPr lang="ru-RU" sz="1600" dirty="0">
                <a:solidFill>
                  <a:srgbClr val="060606"/>
                </a:solidFill>
                <a:latin typeface="Times New Roman" panose="02020603050405020304" pitchFamily="18" charset="0"/>
                <a:cs typeface="Times New Roman" panose="02020603050405020304" pitchFamily="18" charset="0"/>
              </a:rPr>
              <a:t>.</a:t>
            </a:r>
          </a:p>
          <a:p>
            <a:pPr marR="21590" indent="271145" algn="just">
              <a:spcBef>
                <a:spcPts val="1175"/>
              </a:spcBef>
              <a:spcAft>
                <a:spcPts val="0"/>
              </a:spcAft>
            </a:pPr>
            <a:endParaRPr lang="ru-RU" sz="16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484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40960" cy="7232749"/>
          </a:xfrm>
          <a:prstGeom prst="rect">
            <a:avLst/>
          </a:prstGeom>
        </p:spPr>
        <p:txBody>
          <a:bodyPr wrap="square">
            <a:spAutoFit/>
          </a:bodyPr>
          <a:lstStyle/>
          <a:p>
            <a:pPr marL="3175" marR="3175" indent="265430" algn="just">
              <a:spcBef>
                <a:spcPts val="25"/>
              </a:spcBef>
              <a:spcAft>
                <a:spcPts val="0"/>
              </a:spcAft>
            </a:pPr>
            <a:r>
              <a:rPr lang="ru-RU" sz="1600" spc="36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a:t>
            </a:r>
            <a:r>
              <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прокаин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гидрохлориді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диэтиламиноэтанол</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kk-KZ"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арааминобензой</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қышқы</a:t>
            </a:r>
            <a:r>
              <a:rPr lang="kk-KZ"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лы</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ның</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к</a:t>
            </a:r>
            <a:r>
              <a:rPr lang="kk-KZ"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ү</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рделі</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эфирі</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Медициналық</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практикада</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г</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и</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дрохлорид</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түрінде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қолданылады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Ай</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анальгезиялы</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белсенділігі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же</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ткілікті</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біра</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 </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бас</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препараттардан</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төмен</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Инфильтрациялы</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анестезиян</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ың </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ұз</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қт</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 30 мин - 1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сағ</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кұрайды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Новокаиннің</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үлкен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арты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шылығы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оны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ң </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уы</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тығының</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төмендігі</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Бұл</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оның</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метаболитт</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ріне</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де </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атысы</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бар. Новокаин </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шырышты қ</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абаттардан</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нашар</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сіңеді</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сонды</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тан</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оны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беткейлік</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анестезияда</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сирек</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олданады</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кейбір</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жа</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дайларда</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оны осы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мақсаттарда</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от</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ориноларингологияда</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10%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жо</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ары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концентрациялы</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ерітінділері</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қол</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данылады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Новокаинні</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кокаиннен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айырмашылы</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тамырларды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тарылтпайды</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Олардың</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тонусы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өзгермейді</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немесе</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біраз</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т</a:t>
            </a:r>
            <a:r>
              <a:rPr lang="kk-KZ"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ө</a:t>
            </a:r>
            <a:r>
              <a:rPr lang="ru-RU" sz="1600" spc="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мендейді</a:t>
            </a:r>
            <a:r>
              <a:rPr lang="ru-RU" sz="1600" spc="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сонды</a:t>
            </a:r>
            <a:r>
              <a:rPr lang="kk-KZ"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тан</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новокаин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ерітінділеріне</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адреномим</a:t>
            </a:r>
            <a:r>
              <a:rPr lang="kk-KZ"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тиктерді</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адреналин)</a:t>
            </a:r>
            <a:r>
              <a:rPr lang="kk-KZ"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қосып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отырады</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дреномиметиктер</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тамырларды</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тарылтып</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новокаиннің</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сі</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ң</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уін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баяулатады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оны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ң</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анестезиялы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 ә</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серін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күшейтеді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ұзартады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сонымен</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атар</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уыттығын</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төмендетеді</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endParaRPr>
          </a:p>
          <a:p>
            <a:pPr marR="6350" indent="267970" algn="just">
              <a:spcBef>
                <a:spcPts val="25"/>
              </a:spcBef>
              <a:spcAft>
                <a:spcPts val="0"/>
              </a:spcAft>
            </a:pP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резорбтивті</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әсер</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көрсеткенде</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жүйке</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жүйесін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айқын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тежейтін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асиеттері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бай</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алады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Анальгетикалы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белсенділігі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жеткілікті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Ми </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анасының</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ретикулярлы</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формациясының</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төмендеуші</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тежегіш</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асиеттерін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жояды</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Висцералды</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р</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флекстерді</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соматикалы</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полисинаптикалық</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лынды</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рефлекстерді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басады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Үлкен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мөлшерлерде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тырысу</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ша</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ыруы</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мүмкін</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Ацетилхолиннің</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преган</a:t>
            </a:r>
            <a:r>
              <a:rPr lang="kk-KZ"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глио</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нарлы</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талшық</a:t>
            </a:r>
            <a:r>
              <a:rPr lang="kk-KZ"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ардан</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шығуын</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төмендетіп</a:t>
            </a:r>
            <a:r>
              <a:rPr lang="ru-RU" sz="1600" spc="-4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ганглиоблокаторлық</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әсер</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к</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ө</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рсетеді</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Көп</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мөлшерлерде</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қозғалыс</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талшы</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тарының</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ұштарынан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ацетилхолинні</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ң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бөлінуін</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тежеп</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ү</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йке</a:t>
            </a:r>
            <a:r>
              <a:rPr lang="ru-RU"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a:t>
            </a:r>
            <a:r>
              <a:rPr lang="ru-RU" sz="1600" spc="-3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лшы</a:t>
            </a:r>
            <a:r>
              <a:rPr lang="kk-KZ" sz="1600" spc="-3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еттік</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берілулерді</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б</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зады</a:t>
            </a:r>
            <a:r>
              <a:rPr lang="ru-RU" sz="1600" spc="-30" dirty="0" smtClean="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ru-RU" sz="1600" dirty="0" err="1">
                <a:solidFill>
                  <a:srgbClr val="060606"/>
                </a:solidFill>
                <a:latin typeface="Times New Roman" panose="02020603050405020304" pitchFamily="18" charset="0"/>
                <a:cs typeface="Times New Roman" panose="02020603050405020304" pitchFamily="18" charset="0"/>
              </a:rPr>
              <a:t>Новокаиннің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жүрек-тамыр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жүйесіне</a:t>
            </a:r>
            <a:r>
              <a:rPr lang="ru-RU" sz="1600" dirty="0">
                <a:solidFill>
                  <a:srgbClr val="060606"/>
                </a:solidFill>
                <a:latin typeface="Times New Roman" panose="02020603050405020304" pitchFamily="18" charset="0"/>
                <a:cs typeface="Times New Roman" panose="02020603050405020304" pitchFamily="18" charset="0"/>
              </a:rPr>
              <a:t> ы</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палы </a:t>
            </a:r>
            <a:r>
              <a:rPr lang="ru-RU" sz="1600" dirty="0" err="1">
                <a:solidFill>
                  <a:srgbClr val="060606"/>
                </a:solidFill>
                <a:latin typeface="Times New Roman" panose="02020603050405020304" pitchFamily="18" charset="0"/>
                <a:cs typeface="Times New Roman" panose="02020603050405020304" pitchFamily="18" charset="0"/>
              </a:rPr>
              <a:t>гипотензивті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қасиетімен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препараттың</a:t>
            </a:r>
            <a:r>
              <a:rPr lang="ru-RU" sz="1600" dirty="0">
                <a:solidFill>
                  <a:srgbClr val="060606"/>
                </a:solidFill>
                <a:latin typeface="Times New Roman" panose="02020603050405020304" pitchFamily="18" charset="0"/>
                <a:cs typeface="Times New Roman" panose="02020603050405020304" pitchFamily="18" charset="0"/>
              </a:rPr>
              <a:t> ОЖЖ-не </a:t>
            </a:r>
            <a:r>
              <a:rPr lang="ru-RU" sz="1600" dirty="0" err="1">
                <a:solidFill>
                  <a:srgbClr val="060606"/>
                </a:solidFill>
                <a:latin typeface="Times New Roman" panose="02020603050405020304" pitchFamily="18" charset="0"/>
                <a:cs typeface="Times New Roman" panose="02020603050405020304" pitchFamily="18" charset="0"/>
              </a:rPr>
              <a:t>және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симпатикалық</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ганг</a:t>
            </a:r>
            <a:r>
              <a:rPr lang="kk-KZ" sz="1600" dirty="0">
                <a:solidFill>
                  <a:srgbClr val="060606"/>
                </a:solidFill>
                <a:latin typeface="Times New Roman" panose="02020603050405020304" pitchFamily="18" charset="0"/>
                <a:cs typeface="Times New Roman" panose="02020603050405020304" pitchFamily="18" charset="0"/>
              </a:rPr>
              <a:t>л</a:t>
            </a:r>
            <a:r>
              <a:rPr lang="ru-RU" sz="1600" dirty="0" err="1">
                <a:solidFill>
                  <a:srgbClr val="060606"/>
                </a:solidFill>
                <a:latin typeface="Times New Roman" panose="02020603050405020304" pitchFamily="18" charset="0"/>
                <a:cs typeface="Times New Roman" panose="02020603050405020304" pitchFamily="18" charset="0"/>
              </a:rPr>
              <a:t>ийлерге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тежегіш</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ә</a:t>
            </a:r>
            <a:r>
              <a:rPr lang="ru-RU" sz="1600" dirty="0" err="1">
                <a:solidFill>
                  <a:srgbClr val="060606"/>
                </a:solidFill>
                <a:latin typeface="Times New Roman" panose="02020603050405020304" pitchFamily="18" charset="0"/>
                <a:cs typeface="Times New Roman" panose="02020603050405020304" pitchFamily="18" charset="0"/>
              </a:rPr>
              <a:t>серлерінің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салдарынан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сол</a:t>
            </a:r>
            <a:r>
              <a:rPr lang="ru-RU" sz="1600" dirty="0">
                <a:solidFill>
                  <a:srgbClr val="060606"/>
                </a:solidFill>
                <a:latin typeface="Times New Roman" panose="02020603050405020304" pitchFamily="18" charset="0"/>
                <a:cs typeface="Times New Roman" panose="02020603050405020304" pitchFamily="18" charset="0"/>
              </a:rPr>
              <a:t> сия</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ты </a:t>
            </a:r>
            <a:r>
              <a:rPr lang="ru-RU" sz="1600" dirty="0" err="1">
                <a:solidFill>
                  <a:srgbClr val="060606"/>
                </a:solidFill>
                <a:latin typeface="Times New Roman" panose="02020603050405020304" pitchFamily="18" charset="0"/>
                <a:cs typeface="Times New Roman" panose="02020603050405020304" pitchFamily="18" charset="0"/>
              </a:rPr>
              <a:t>аритмияға</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арсы</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ыс</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а </a:t>
            </a:r>
            <a:r>
              <a:rPr lang="ru-RU" sz="1600" dirty="0" err="1">
                <a:solidFill>
                  <a:srgbClr val="060606"/>
                </a:solidFill>
                <a:latin typeface="Times New Roman" panose="02020603050405020304" pitchFamily="18" charset="0"/>
                <a:cs typeface="Times New Roman" panose="02020603050405020304" pitchFamily="18" charset="0"/>
              </a:rPr>
              <a:t>уақытты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әсерімен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тиімді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рефрактерлі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кезеңді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және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жүректің</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ө</a:t>
            </a:r>
            <a:r>
              <a:rPr lang="ru-RU" sz="1600" dirty="0" err="1">
                <a:solidFill>
                  <a:srgbClr val="060606"/>
                </a:solidFill>
                <a:latin typeface="Times New Roman" panose="02020603050405020304" pitchFamily="18" charset="0"/>
                <a:cs typeface="Times New Roman" panose="02020603050405020304" pitchFamily="18" charset="0"/>
              </a:rPr>
              <a:t>ткізгіш</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жүйесімен</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ө</a:t>
            </a:r>
            <a:r>
              <a:rPr lang="ru-RU" sz="1600" dirty="0">
                <a:solidFill>
                  <a:srgbClr val="060606"/>
                </a:solidFill>
                <a:latin typeface="Times New Roman" panose="02020603050405020304" pitchFamily="18" charset="0"/>
                <a:cs typeface="Times New Roman" panose="02020603050405020304" pitchFamily="18" charset="0"/>
              </a:rPr>
              <a:t>ту </a:t>
            </a:r>
            <a:r>
              <a:rPr lang="ru-RU" sz="1600" dirty="0" err="1">
                <a:solidFill>
                  <a:srgbClr val="060606"/>
                </a:solidFill>
                <a:latin typeface="Times New Roman" panose="02020603050405020304" pitchFamily="18" charset="0"/>
                <a:cs typeface="Times New Roman" panose="02020603050405020304" pitchFamily="18" charset="0"/>
              </a:rPr>
              <a:t>уа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ыты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ұзара</a:t>
            </a:r>
            <a:r>
              <a:rPr lang="kk-KZ" sz="1600" dirty="0">
                <a:solidFill>
                  <a:srgbClr val="060606"/>
                </a:solidFill>
                <a:latin typeface="Times New Roman" panose="02020603050405020304" pitchFamily="18" charset="0"/>
                <a:cs typeface="Times New Roman" panose="02020603050405020304" pitchFamily="18" charset="0"/>
              </a:rPr>
              <a:t>д</a:t>
            </a:r>
            <a:r>
              <a:rPr lang="ru-RU" sz="1600" dirty="0">
                <a:solidFill>
                  <a:srgbClr val="060606"/>
                </a:solidFill>
                <a:latin typeface="Times New Roman" panose="02020603050405020304" pitchFamily="18" charset="0"/>
                <a:cs typeface="Times New Roman" panose="02020603050405020304" pitchFamily="18" charset="0"/>
              </a:rPr>
              <a:t>ы,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оз</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ышты</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 пен автоматизм </a:t>
            </a:r>
            <a:r>
              <a:rPr lang="ru-RU" sz="1600" dirty="0" err="1">
                <a:solidFill>
                  <a:srgbClr val="060606"/>
                </a:solidFill>
                <a:latin typeface="Times New Roman" panose="02020603050405020304" pitchFamily="18" charset="0"/>
                <a:cs typeface="Times New Roman" panose="02020603050405020304" pitchFamily="18" charset="0"/>
              </a:rPr>
              <a:t>басылады</a:t>
            </a:r>
            <a:r>
              <a:rPr lang="ru-RU" sz="1600" dirty="0">
                <a:solidFill>
                  <a:srgbClr val="060606"/>
                </a:solidFill>
                <a:latin typeface="Times New Roman" panose="02020603050405020304" pitchFamily="18" charset="0"/>
                <a:cs typeface="Times New Roman" panose="02020603050405020304" pitchFamily="18" charset="0"/>
              </a:rPr>
              <a:t> )  </a:t>
            </a:r>
            <a:r>
              <a:rPr lang="kk-KZ" sz="1600" dirty="0">
                <a:solidFill>
                  <a:srgbClr val="060606"/>
                </a:solidFill>
                <a:latin typeface="Times New Roman" panose="02020603050405020304" pitchFamily="18" charset="0"/>
                <a:cs typeface="Times New Roman" panose="02020603050405020304" pitchFamily="18" charset="0"/>
              </a:rPr>
              <a:t>байқалады.</a:t>
            </a:r>
            <a:endParaRPr lang="ru-RU" sz="1600" dirty="0">
              <a:solidFill>
                <a:srgbClr val="060606"/>
              </a:solidFill>
              <a:latin typeface="Times New Roman" panose="02020603050405020304" pitchFamily="18" charset="0"/>
              <a:cs typeface="Times New Roman" panose="02020603050405020304" pitchFamily="18" charset="0"/>
            </a:endParaRPr>
          </a:p>
          <a:p>
            <a:r>
              <a:rPr lang="kk-KZ" sz="1600" dirty="0">
                <a:solidFill>
                  <a:srgbClr val="060606"/>
                </a:solidFill>
                <a:latin typeface="Times New Roman" panose="02020603050405020304" pitchFamily="18" charset="0"/>
                <a:cs typeface="Times New Roman" panose="02020603050405020304" pitchFamily="18" charset="0"/>
              </a:rPr>
              <a:t>Новокаин ағзада қанның сары суы мен тіндердің эстеразаларымен айтарлықтай жылдам гидролизге түседі. Оның негізгі метаболиттері диэтиламиноэтанол және парааминобензой қышқылы. Соңғысы сульфаниламидтер тобының антибактериалды заттарымен бәсекелес антагонист екендігін ескеру қажет </a:t>
            </a:r>
            <a:r>
              <a:rPr lang="kk-KZ" sz="1600" dirty="0" smtClean="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Новокаиннің ыдыраған өнімдері бүйрек арқылы шығады.</a:t>
            </a:r>
            <a:endParaRPr lang="ru-RU" sz="1600" dirty="0">
              <a:solidFill>
                <a:srgbClr val="060606"/>
              </a:solidFill>
              <a:latin typeface="Times New Roman" panose="02020603050405020304" pitchFamily="18" charset="0"/>
              <a:cs typeface="Times New Roman" panose="02020603050405020304" pitchFamily="18" charset="0"/>
            </a:endParaRPr>
          </a:p>
          <a:p>
            <a:pPr marR="6350" indent="267970" algn="just">
              <a:spcBef>
                <a:spcPts val="25"/>
              </a:spcBef>
              <a:spcAft>
                <a:spcPts val="0"/>
              </a:spcAft>
            </a:pPr>
            <a:endParaRPr lang="ru-RU" sz="16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280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416824" cy="6247864"/>
          </a:xfrm>
          <a:prstGeom prst="rect">
            <a:avLst/>
          </a:prstGeom>
        </p:spPr>
        <p:txBody>
          <a:bodyPr wrap="square">
            <a:spAutoFit/>
          </a:bodyPr>
          <a:lstStyle/>
          <a:p>
            <a:pPr marL="8890" marR="15240" indent="265430" algn="just">
              <a:spcAft>
                <a:spcPts val="0"/>
              </a:spcAft>
            </a:pPr>
            <a:r>
              <a:rPr lang="kk-KZ" sz="2000" spc="20" dirty="0">
                <a:solidFill>
                  <a:srgbClr val="000000"/>
                </a:solidFill>
                <a:latin typeface="Times New Roman" panose="02020603050405020304" pitchFamily="18" charset="0"/>
                <a:ea typeface="Times New Roman" panose="02020603050405020304" pitchFamily="18" charset="0"/>
              </a:rPr>
              <a:t>Сонымен қатар инфильтрациялық және өткізгіштік анестезияда </a:t>
            </a:r>
            <a:r>
              <a:rPr lang="kk-KZ" sz="2000" spc="-25" dirty="0">
                <a:solidFill>
                  <a:srgbClr val="000000"/>
                </a:solidFill>
                <a:latin typeface="Times New Roman" panose="02020603050405020304" pitchFamily="18" charset="0"/>
                <a:ea typeface="Times New Roman" panose="02020603050405020304" pitchFamily="18" charset="0"/>
              </a:rPr>
              <a:t>құрылысы лидокаинге ұксас қосылыс — </a:t>
            </a:r>
            <a:r>
              <a:rPr lang="kk-KZ" sz="2000" spc="345" dirty="0">
                <a:solidFill>
                  <a:srgbClr val="000000"/>
                </a:solidFill>
                <a:latin typeface="Times New Roman" panose="02020603050405020304" pitchFamily="18" charset="0"/>
                <a:ea typeface="Times New Roman" panose="02020603050405020304" pitchFamily="18" charset="0"/>
              </a:rPr>
              <a:t>тримекаин</a:t>
            </a:r>
            <a:r>
              <a:rPr lang="kk-KZ" sz="2000" spc="-25" dirty="0">
                <a:solidFill>
                  <a:srgbClr val="000000"/>
                </a:solidFill>
                <a:latin typeface="Times New Roman" panose="02020603050405020304" pitchFamily="18" charset="0"/>
                <a:ea typeface="Times New Roman" panose="02020603050405020304" pitchFamily="18" charset="0"/>
              </a:rPr>
              <a:t> қолданылады. </a:t>
            </a:r>
            <a:r>
              <a:rPr lang="kk-KZ" sz="2000" spc="-5" dirty="0">
                <a:solidFill>
                  <a:srgbClr val="000000"/>
                </a:solidFill>
                <a:latin typeface="Times New Roman" panose="02020603050405020304" pitchFamily="18" charset="0"/>
                <a:ea typeface="Times New Roman" panose="02020603050405020304" pitchFamily="18" charset="0"/>
              </a:rPr>
              <a:t>Препарат новокаиннен 2-3 есе белсенді, бірақ уыттығы басым.</a:t>
            </a:r>
            <a:endParaRPr lang="ru-RU" sz="2000" dirty="0">
              <a:latin typeface="Times New Roman" panose="02020603050405020304" pitchFamily="18" charset="0"/>
              <a:ea typeface="Times New Roman" panose="02020603050405020304" pitchFamily="18" charset="0"/>
            </a:endParaRPr>
          </a:p>
          <a:p>
            <a:pPr marL="8890" marR="21590" indent="267970" algn="just">
              <a:spcAft>
                <a:spcPts val="0"/>
              </a:spcAft>
            </a:pPr>
            <a:r>
              <a:rPr lang="kk-KZ" sz="2000" spc="-10" dirty="0">
                <a:solidFill>
                  <a:srgbClr val="000000"/>
                </a:solidFill>
                <a:latin typeface="Times New Roman" panose="02020603050405020304" pitchFamily="18" charset="0"/>
                <a:ea typeface="Times New Roman" panose="02020603050405020304" pitchFamily="18" charset="0"/>
              </a:rPr>
              <a:t>Новокаинге қарағанда әсері ұзақ (2-4 сағ). </a:t>
            </a:r>
            <a:r>
              <a:rPr lang="ru-RU" sz="2000" spc="-10" dirty="0" err="1">
                <a:solidFill>
                  <a:srgbClr val="000000"/>
                </a:solidFill>
                <a:latin typeface="Times New Roman" panose="02020603050405020304" pitchFamily="18" charset="0"/>
                <a:ea typeface="Times New Roman" panose="02020603050405020304" pitchFamily="18" charset="0"/>
              </a:rPr>
              <a:t>Тіндерді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тітіркендірмейді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Жиі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адреналинмен</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бірге</a:t>
            </a:r>
            <a:r>
              <a:rPr lang="ru-RU" sz="2000" spc="-10" dirty="0">
                <a:solidFill>
                  <a:srgbClr val="000000"/>
                </a:solidFill>
                <a:latin typeface="Times New Roman" panose="02020603050405020304" pitchFamily="18" charset="0"/>
                <a:ea typeface="Times New Roman" panose="02020603050405020304" pitchFamily="18" charset="0"/>
              </a:rPr>
              <a:t> </a:t>
            </a:r>
            <a:r>
              <a:rPr lang="kk-KZ" sz="2000" spc="-10" dirty="0">
                <a:solidFill>
                  <a:srgbClr val="000000"/>
                </a:solidFill>
                <a:latin typeface="Times New Roman" panose="02020603050405020304" pitchFamily="18" charset="0"/>
                <a:ea typeface="Times New Roman" panose="02020603050405020304" pitchFamily="18" charset="0"/>
              </a:rPr>
              <a:t>қ</a:t>
            </a:r>
            <a:r>
              <a:rPr lang="ru-RU" sz="2000" spc="-10" dirty="0" err="1">
                <a:solidFill>
                  <a:srgbClr val="000000"/>
                </a:solidFill>
                <a:latin typeface="Times New Roman" panose="02020603050405020304" pitchFamily="18" charset="0"/>
                <a:ea typeface="Times New Roman" panose="02020603050405020304" pitchFamily="18" charset="0"/>
              </a:rPr>
              <a:t>олданылады</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Беткейлік</a:t>
            </a:r>
            <a:r>
              <a:rPr lang="ru-RU" sz="2000" spc="-10" dirty="0">
                <a:solidFill>
                  <a:srgbClr val="000000"/>
                </a:solidFill>
                <a:latin typeface="Times New Roman" panose="02020603050405020304" pitchFamily="18" charset="0"/>
                <a:ea typeface="Times New Roman" panose="02020603050405020304" pitchFamily="18" charset="0"/>
              </a:rPr>
              <a:t> ан</a:t>
            </a:r>
            <a:r>
              <a:rPr lang="kk-KZ" sz="2000" spc="-10" dirty="0">
                <a:solidFill>
                  <a:srgbClr val="000000"/>
                </a:solidFill>
                <a:latin typeface="Times New Roman" panose="02020603050405020304" pitchFamily="18" charset="0"/>
                <a:ea typeface="Times New Roman" panose="02020603050405020304" pitchFamily="18" charset="0"/>
              </a:rPr>
              <a:t>е</a:t>
            </a:r>
            <a:r>
              <a:rPr lang="ru-RU" sz="2000" spc="-10" dirty="0" err="1">
                <a:solidFill>
                  <a:srgbClr val="000000"/>
                </a:solidFill>
                <a:latin typeface="Times New Roman" panose="02020603050405020304" pitchFamily="18" charset="0"/>
                <a:ea typeface="Times New Roman" panose="02020603050405020304" pitchFamily="18" charset="0"/>
              </a:rPr>
              <a:t>стезияда</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белсенділігі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шамалы</a:t>
            </a:r>
            <a:r>
              <a:rPr lang="ru-RU" sz="2000" spc="-5" dirty="0">
                <a:solidFill>
                  <a:srgbClr val="000000"/>
                </a:solidFill>
                <a:latin typeface="Times New Roman" panose="02020603050405020304" pitchFamily="18" charset="0"/>
                <a:ea typeface="Times New Roman" panose="02020603050405020304" pitchFamily="18" charset="0"/>
              </a:rPr>
              <a:t> </a:t>
            </a:r>
            <a:r>
              <a:rPr lang="kk-KZ" sz="2000" spc="-5" dirty="0">
                <a:solidFill>
                  <a:srgbClr val="000000"/>
                </a:solidFill>
                <a:latin typeface="Times New Roman" panose="02020603050405020304" pitchFamily="18" charset="0"/>
                <a:ea typeface="Times New Roman" panose="02020603050405020304" pitchFamily="18" charset="0"/>
              </a:rPr>
              <a:t>ғ</a:t>
            </a:r>
            <a:r>
              <a:rPr lang="ru-RU" sz="2000" spc="-5" dirty="0" err="1">
                <a:solidFill>
                  <a:srgbClr val="000000"/>
                </a:solidFill>
                <a:latin typeface="Times New Roman" panose="02020603050405020304" pitchFamily="18" charset="0"/>
                <a:ea typeface="Times New Roman" panose="02020603050405020304" pitchFamily="18" charset="0"/>
              </a:rPr>
              <a:t>ана</a:t>
            </a:r>
            <a:r>
              <a:rPr lang="ru-RU" sz="2000" spc="-5"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жоғары</a:t>
            </a:r>
            <a:r>
              <a:rPr lang="ru-RU" sz="2000" spc="-5"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концентрациялы</a:t>
            </a:r>
            <a:r>
              <a:rPr lang="ru-RU" sz="2000" spc="-5" dirty="0">
                <a:solidFill>
                  <a:srgbClr val="000000"/>
                </a:solidFill>
                <a:latin typeface="Times New Roman" panose="02020603050405020304" pitchFamily="18" charset="0"/>
                <a:ea typeface="Times New Roman" panose="02020603050405020304" pitchFamily="18" charset="0"/>
              </a:rPr>
              <a:t> - 2-5% </a:t>
            </a:r>
            <a:r>
              <a:rPr lang="ru-RU" sz="2000" spc="-5" dirty="0" err="1">
                <a:solidFill>
                  <a:srgbClr val="000000"/>
                </a:solidFill>
                <a:latin typeface="Times New Roman" panose="02020603050405020304" pitchFamily="18" charset="0"/>
                <a:ea typeface="Times New Roman" panose="02020603050405020304" pitchFamily="18" charset="0"/>
              </a:rPr>
              <a:t>ерітінділер</a:t>
            </a:r>
            <a:r>
              <a:rPr lang="ru-RU" sz="2000" spc="-5"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болуы</a:t>
            </a:r>
            <a:r>
              <a:rPr lang="ru-RU" sz="2000" spc="-5"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тиіс</a:t>
            </a:r>
            <a:r>
              <a:rPr lang="ru-RU" sz="2000" spc="-5" dirty="0">
                <a:solidFill>
                  <a:srgbClr val="000000"/>
                </a:solidFill>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marL="6350" marR="21590" indent="271145" algn="just">
              <a:spcAft>
                <a:spcPts val="0"/>
              </a:spcAft>
            </a:pPr>
            <a:r>
              <a:rPr lang="ru-RU" sz="2000" spc="-15" dirty="0" err="1">
                <a:solidFill>
                  <a:srgbClr val="000000"/>
                </a:solidFill>
                <a:latin typeface="Times New Roman" panose="02020603050405020304" pitchFamily="18" charset="0"/>
                <a:ea typeface="Times New Roman" panose="02020603050405020304" pitchFamily="18" charset="0"/>
              </a:rPr>
              <a:t>Тримекаин</a:t>
            </a:r>
            <a:r>
              <a:rPr lang="ru-RU" sz="2000" spc="-15" dirty="0">
                <a:solidFill>
                  <a:srgbClr val="000000"/>
                </a:solidFill>
                <a:latin typeface="Times New Roman" panose="02020603050405020304" pitchFamily="18" charset="0"/>
                <a:ea typeface="Times New Roman" panose="02020603050405020304" pitchFamily="18" charset="0"/>
              </a:rPr>
              <a:t> бас </a:t>
            </a:r>
            <a:r>
              <a:rPr lang="ru-RU" sz="2000" spc="-15" dirty="0" err="1">
                <a:solidFill>
                  <a:srgbClr val="000000"/>
                </a:solidFill>
                <a:latin typeface="Times New Roman" panose="02020603050405020304" pitchFamily="18" charset="0"/>
                <a:ea typeface="Times New Roman" panose="02020603050405020304" pitchFamily="18" charset="0"/>
              </a:rPr>
              <a:t>миы</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қыртыс</a:t>
            </a:r>
            <a:r>
              <a:rPr lang="kk-KZ" sz="2000" spc="-15" dirty="0">
                <a:solidFill>
                  <a:srgbClr val="000000"/>
                </a:solidFill>
                <a:latin typeface="Times New Roman" panose="02020603050405020304" pitchFamily="18" charset="0"/>
                <a:ea typeface="Times New Roman" panose="02020603050405020304" pitchFamily="18" charset="0"/>
              </a:rPr>
              <a:t>ы</a:t>
            </a:r>
            <a:r>
              <a:rPr lang="ru-RU" sz="2000" spc="-15" dirty="0">
                <a:solidFill>
                  <a:srgbClr val="000000"/>
                </a:solidFill>
                <a:latin typeface="Times New Roman" panose="02020603050405020304" pitchFamily="18" charset="0"/>
                <a:ea typeface="Times New Roman" panose="02020603050405020304" pitchFamily="18" charset="0"/>
              </a:rPr>
              <a:t>на </a:t>
            </a:r>
            <a:r>
              <a:rPr lang="ru-RU" sz="2000" spc="-15" dirty="0" err="1">
                <a:solidFill>
                  <a:srgbClr val="000000"/>
                </a:solidFill>
                <a:latin typeface="Times New Roman" panose="02020603050405020304" pitchFamily="18" charset="0"/>
                <a:ea typeface="Times New Roman" panose="02020603050405020304" pitchFamily="18" charset="0"/>
              </a:rPr>
              <a:t>және</a:t>
            </a:r>
            <a:r>
              <a:rPr lang="ru-RU" sz="2000" spc="-15" dirty="0">
                <a:solidFill>
                  <a:srgbClr val="000000"/>
                </a:solidFill>
                <a:latin typeface="Times New Roman" panose="02020603050405020304" pitchFamily="18" charset="0"/>
                <a:ea typeface="Times New Roman" panose="02020603050405020304" pitchFamily="18" charset="0"/>
              </a:rPr>
              <a:t> ми </a:t>
            </a:r>
            <a:r>
              <a:rPr lang="ru-RU" sz="2000" spc="-15" dirty="0" err="1">
                <a:solidFill>
                  <a:srgbClr val="000000"/>
                </a:solidFill>
                <a:latin typeface="Times New Roman" panose="02020603050405020304" pitchFamily="18" charset="0"/>
                <a:ea typeface="Times New Roman" panose="02020603050405020304" pitchFamily="18" charset="0"/>
              </a:rPr>
              <a:t>бағанасының</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жо</a:t>
            </a:r>
            <a:r>
              <a:rPr lang="kk-KZ" sz="2000" spc="-15" dirty="0">
                <a:solidFill>
                  <a:srgbClr val="000000"/>
                </a:solidFill>
                <a:latin typeface="Times New Roman" panose="02020603050405020304" pitchFamily="18" charset="0"/>
                <a:ea typeface="Times New Roman" panose="02020603050405020304" pitchFamily="18" charset="0"/>
              </a:rPr>
              <a:t>ғ</a:t>
            </a:r>
            <a:r>
              <a:rPr lang="ru-RU" sz="2000" spc="-15" dirty="0" err="1">
                <a:solidFill>
                  <a:srgbClr val="000000"/>
                </a:solidFill>
                <a:latin typeface="Times New Roman" panose="02020603050405020304" pitchFamily="18" charset="0"/>
                <a:ea typeface="Times New Roman" panose="02020603050405020304" pitchFamily="18" charset="0"/>
              </a:rPr>
              <a:t>арыла</a:t>
            </a:r>
            <a:r>
              <a:rPr lang="kk-KZ" sz="2000" spc="-15" dirty="0">
                <a:solidFill>
                  <a:srgbClr val="000000"/>
                </a:solidFill>
                <a:latin typeface="Times New Roman" panose="02020603050405020304" pitchFamily="18" charset="0"/>
                <a:ea typeface="Times New Roman" panose="02020603050405020304" pitchFamily="18" charset="0"/>
              </a:rPr>
              <a:t>ғ</a:t>
            </a:r>
            <a:r>
              <a:rPr lang="ru-RU" sz="2000" spc="-15" dirty="0">
                <a:solidFill>
                  <a:srgbClr val="000000"/>
                </a:solidFill>
                <a:latin typeface="Times New Roman" panose="02020603050405020304" pitchFamily="18" charset="0"/>
                <a:ea typeface="Times New Roman" panose="02020603050405020304" pitchFamily="18" charset="0"/>
              </a:rPr>
              <a:t>ан </a:t>
            </a:r>
            <a:r>
              <a:rPr lang="ru-RU" sz="2000" spc="-10" dirty="0" err="1">
                <a:solidFill>
                  <a:srgbClr val="000000"/>
                </a:solidFill>
                <a:latin typeface="Times New Roman" panose="02020603050405020304" pitchFamily="18" charset="0"/>
                <a:ea typeface="Times New Roman" panose="02020603050405020304" pitchFamily="18" charset="0"/>
              </a:rPr>
              <a:t>ретикулярлы</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формациясына</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тежегіш</a:t>
            </a:r>
            <a:r>
              <a:rPr lang="ru-RU" sz="2000" spc="-10" dirty="0">
                <a:solidFill>
                  <a:srgbClr val="000000"/>
                </a:solidFill>
                <a:latin typeface="Times New Roman" panose="02020603050405020304" pitchFamily="18" charset="0"/>
                <a:ea typeface="Times New Roman" panose="02020603050405020304" pitchFamily="18" charset="0"/>
              </a:rPr>
              <a:t> </a:t>
            </a:r>
            <a:r>
              <a:rPr lang="kk-KZ" sz="2000" spc="-10" dirty="0">
                <a:solidFill>
                  <a:srgbClr val="000000"/>
                </a:solidFill>
                <a:latin typeface="Times New Roman" panose="02020603050405020304" pitchFamily="18" charset="0"/>
                <a:ea typeface="Times New Roman" panose="02020603050405020304" pitchFamily="18" charset="0"/>
              </a:rPr>
              <a:t>ә</a:t>
            </a:r>
            <a:r>
              <a:rPr lang="ru-RU" sz="2000" spc="-10" dirty="0">
                <a:solidFill>
                  <a:srgbClr val="000000"/>
                </a:solidFill>
                <a:latin typeface="Times New Roman" panose="02020603050405020304" pitchFamily="18" charset="0"/>
                <a:ea typeface="Times New Roman" panose="02020603050405020304" pitchFamily="18" charset="0"/>
              </a:rPr>
              <a:t>сер </a:t>
            </a:r>
            <a:r>
              <a:rPr lang="ru-RU" sz="2000" spc="-10" dirty="0" err="1">
                <a:solidFill>
                  <a:srgbClr val="000000"/>
                </a:solidFill>
                <a:latin typeface="Times New Roman" panose="02020603050405020304" pitchFamily="18" charset="0"/>
                <a:ea typeface="Times New Roman" panose="02020603050405020304" pitchFamily="18" charset="0"/>
              </a:rPr>
              <a:t>көрсетеді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Тыныштандыр</a:t>
            </a:r>
            <a:r>
              <a:rPr lang="kk-KZ" sz="2000" spc="-10" dirty="0">
                <a:solidFill>
                  <a:srgbClr val="000000"/>
                </a:solidFill>
                <a:latin typeface="Times New Roman" panose="02020603050405020304" pitchFamily="18" charset="0"/>
                <a:ea typeface="Times New Roman" panose="02020603050405020304" pitchFamily="18" charset="0"/>
              </a:rPr>
              <a:t>ғ</a:t>
            </a:r>
            <a:r>
              <a:rPr lang="ru-RU" sz="2000" spc="-10" dirty="0" err="1">
                <a:solidFill>
                  <a:srgbClr val="000000"/>
                </a:solidFill>
                <a:latin typeface="Times New Roman" panose="02020603050405020304" pitchFamily="18" charset="0"/>
                <a:ea typeface="Times New Roman" panose="02020603050405020304" pitchFamily="18" charset="0"/>
              </a:rPr>
              <a:t>ыш</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ұйықтат</a:t>
            </a:r>
            <a:r>
              <a:rPr lang="kk-KZ" sz="2000" spc="-5" dirty="0">
                <a:solidFill>
                  <a:srgbClr val="000000"/>
                </a:solidFill>
                <a:latin typeface="Times New Roman" panose="02020603050405020304" pitchFamily="18" charset="0"/>
                <a:ea typeface="Times New Roman" panose="02020603050405020304" pitchFamily="18" charset="0"/>
              </a:rPr>
              <a:t>қ</a:t>
            </a:r>
            <a:r>
              <a:rPr lang="ru-RU" sz="2000" spc="-5" dirty="0" err="1">
                <a:solidFill>
                  <a:srgbClr val="000000"/>
                </a:solidFill>
                <a:latin typeface="Times New Roman" panose="02020603050405020304" pitchFamily="18" charset="0"/>
                <a:ea typeface="Times New Roman" panose="02020603050405020304" pitchFamily="18" charset="0"/>
              </a:rPr>
              <a:t>ыш</a:t>
            </a:r>
            <a:r>
              <a:rPr lang="ru-RU" sz="2000" spc="-5" dirty="0">
                <a:solidFill>
                  <a:srgbClr val="000000"/>
                </a:solidFill>
                <a:latin typeface="Times New Roman" panose="02020603050405020304" pitchFamily="18" charset="0"/>
                <a:ea typeface="Times New Roman" panose="02020603050405020304" pitchFamily="18" charset="0"/>
              </a:rPr>
              <a:t> ж</a:t>
            </a:r>
            <a:r>
              <a:rPr lang="kk-KZ" sz="2000" spc="-5" dirty="0">
                <a:solidFill>
                  <a:srgbClr val="000000"/>
                </a:solidFill>
                <a:latin typeface="Times New Roman" panose="02020603050405020304" pitchFamily="18" charset="0"/>
                <a:ea typeface="Times New Roman" panose="02020603050405020304" pitchFamily="18" charset="0"/>
              </a:rPr>
              <a:t>ә</a:t>
            </a:r>
            <a:r>
              <a:rPr lang="ru-RU" sz="2000" spc="-5" dirty="0">
                <a:solidFill>
                  <a:srgbClr val="000000"/>
                </a:solidFill>
                <a:latin typeface="Times New Roman" panose="02020603050405020304" pitchFamily="18" charset="0"/>
                <a:ea typeface="Times New Roman" panose="02020603050405020304" pitchFamily="18" charset="0"/>
              </a:rPr>
              <a:t>не </a:t>
            </a:r>
            <a:r>
              <a:rPr lang="ru-RU" sz="2000" spc="-5" dirty="0" err="1">
                <a:solidFill>
                  <a:srgbClr val="000000"/>
                </a:solidFill>
                <a:latin typeface="Times New Roman" panose="02020603050405020304" pitchFamily="18" charset="0"/>
                <a:ea typeface="Times New Roman" panose="02020603050405020304" pitchFamily="18" charset="0"/>
              </a:rPr>
              <a:t>тырысу</a:t>
            </a:r>
            <a:r>
              <a:rPr lang="kk-KZ" sz="2000" spc="-5" dirty="0">
                <a:solidFill>
                  <a:srgbClr val="000000"/>
                </a:solidFill>
                <a:latin typeface="Times New Roman" panose="02020603050405020304" pitchFamily="18" charset="0"/>
                <a:ea typeface="Times New Roman" panose="02020603050405020304" pitchFamily="18" charset="0"/>
              </a:rPr>
              <a:t>ғ</a:t>
            </a:r>
            <a:r>
              <a:rPr lang="ru-RU" sz="2000" spc="-5" dirty="0">
                <a:solidFill>
                  <a:srgbClr val="000000"/>
                </a:solidFill>
                <a:latin typeface="Times New Roman" panose="02020603050405020304" pitchFamily="18" charset="0"/>
                <a:ea typeface="Times New Roman" panose="02020603050405020304" pitchFamily="18" charset="0"/>
              </a:rPr>
              <a:t>а </a:t>
            </a:r>
            <a:r>
              <a:rPr lang="ru-RU" sz="2000" spc="-5" dirty="0" err="1">
                <a:solidFill>
                  <a:srgbClr val="000000"/>
                </a:solidFill>
                <a:latin typeface="Times New Roman" panose="02020603050405020304" pitchFamily="18" charset="0"/>
                <a:ea typeface="Times New Roman" panose="02020603050405020304" pitchFamily="18" charset="0"/>
              </a:rPr>
              <a:t>қарсы</a:t>
            </a:r>
            <a:r>
              <a:rPr lang="ru-RU" sz="2000" spc="-5" dirty="0">
                <a:solidFill>
                  <a:srgbClr val="000000"/>
                </a:solidFill>
                <a:latin typeface="Times New Roman" panose="02020603050405020304" pitchFamily="18" charset="0"/>
                <a:ea typeface="Times New Roman" panose="02020603050405020304" pitchFamily="18" charset="0"/>
              </a:rPr>
              <a:t> </a:t>
            </a:r>
            <a:r>
              <a:rPr lang="kk-KZ" sz="2000" spc="-5" dirty="0">
                <a:solidFill>
                  <a:srgbClr val="000000"/>
                </a:solidFill>
                <a:latin typeface="Times New Roman" panose="02020603050405020304" pitchFamily="18" charset="0"/>
                <a:ea typeface="Times New Roman" panose="02020603050405020304" pitchFamily="18" charset="0"/>
              </a:rPr>
              <a:t>ә</a:t>
            </a:r>
            <a:r>
              <a:rPr lang="ru-RU" sz="2000" spc="-5" dirty="0" err="1">
                <a:solidFill>
                  <a:srgbClr val="000000"/>
                </a:solidFill>
                <a:latin typeface="Times New Roman" panose="02020603050405020304" pitchFamily="18" charset="0"/>
                <a:ea typeface="Times New Roman" panose="02020603050405020304" pitchFamily="18" charset="0"/>
              </a:rPr>
              <a:t>серлері</a:t>
            </a:r>
            <a:r>
              <a:rPr lang="ru-RU" sz="2000" spc="-5" dirty="0">
                <a:solidFill>
                  <a:srgbClr val="000000"/>
                </a:solidFill>
                <a:latin typeface="Times New Roman" panose="02020603050405020304" pitchFamily="18" charset="0"/>
                <a:ea typeface="Times New Roman" panose="02020603050405020304" pitchFamily="18" charset="0"/>
              </a:rPr>
              <a:t> бар.</a:t>
            </a:r>
            <a:endParaRPr lang="ru-RU" sz="2000" dirty="0">
              <a:latin typeface="Times New Roman" panose="02020603050405020304" pitchFamily="18" charset="0"/>
              <a:ea typeface="Times New Roman" panose="02020603050405020304" pitchFamily="18" charset="0"/>
            </a:endParaRPr>
          </a:p>
          <a:p>
            <a:pPr marL="6350" marR="21590" indent="271145" algn="just">
              <a:spcAft>
                <a:spcPts val="0"/>
              </a:spcAft>
            </a:pPr>
            <a:r>
              <a:rPr lang="ru-RU" sz="2000" spc="40" dirty="0" err="1">
                <a:solidFill>
                  <a:srgbClr val="000000"/>
                </a:solidFill>
                <a:latin typeface="Times New Roman" panose="02020603050405020304" pitchFamily="18" charset="0"/>
                <a:ea typeface="Times New Roman" panose="02020603050405020304" pitchFamily="18" charset="0"/>
              </a:rPr>
              <a:t>Тримекаинді</a:t>
            </a:r>
            <a:r>
              <a:rPr lang="ru-RU" sz="2000" spc="40" dirty="0">
                <a:solidFill>
                  <a:srgbClr val="000000"/>
                </a:solidFill>
                <a:latin typeface="Times New Roman" panose="02020603050405020304" pitchFamily="18" charset="0"/>
                <a:ea typeface="Times New Roman" panose="02020603050405020304" pitchFamily="18" charset="0"/>
              </a:rPr>
              <a:t> </a:t>
            </a:r>
            <a:r>
              <a:rPr lang="ru-RU" sz="2000" spc="40" dirty="0" err="1">
                <a:solidFill>
                  <a:srgbClr val="000000"/>
                </a:solidFill>
                <a:latin typeface="Times New Roman" panose="02020603050405020304" pitchFamily="18" charset="0"/>
                <a:ea typeface="Times New Roman" panose="02020603050405020304" pitchFamily="18" charset="0"/>
              </a:rPr>
              <a:t>инфильтрациялык</a:t>
            </a:r>
            <a:r>
              <a:rPr lang="ru-RU" sz="2000" spc="40" dirty="0">
                <a:solidFill>
                  <a:srgbClr val="000000"/>
                </a:solidFill>
                <a:latin typeface="Times New Roman" panose="02020603050405020304" pitchFamily="18" charset="0"/>
                <a:ea typeface="Times New Roman" panose="02020603050405020304" pitchFamily="18" charset="0"/>
              </a:rPr>
              <a:t> ж</a:t>
            </a:r>
            <a:r>
              <a:rPr lang="kk-KZ" sz="2000" spc="40" dirty="0">
                <a:solidFill>
                  <a:srgbClr val="000000"/>
                </a:solidFill>
                <a:latin typeface="Times New Roman" panose="02020603050405020304" pitchFamily="18" charset="0"/>
                <a:ea typeface="Times New Roman" panose="02020603050405020304" pitchFamily="18" charset="0"/>
              </a:rPr>
              <a:t>ә</a:t>
            </a:r>
            <a:r>
              <a:rPr lang="ru-RU" sz="2000" spc="40" dirty="0">
                <a:solidFill>
                  <a:srgbClr val="000000"/>
                </a:solidFill>
                <a:latin typeface="Times New Roman" panose="02020603050405020304" pitchFamily="18" charset="0"/>
                <a:ea typeface="Times New Roman" panose="02020603050405020304" pitchFamily="18" charset="0"/>
              </a:rPr>
              <a:t>не </a:t>
            </a:r>
            <a:r>
              <a:rPr lang="ru-RU" sz="2000" spc="40" dirty="0" err="1">
                <a:solidFill>
                  <a:srgbClr val="000000"/>
                </a:solidFill>
                <a:latin typeface="Times New Roman" panose="02020603050405020304" pitchFamily="18" charset="0"/>
                <a:ea typeface="Times New Roman" panose="02020603050405020304" pitchFamily="18" charset="0"/>
              </a:rPr>
              <a:t>өткізгіштік</a:t>
            </a:r>
            <a:r>
              <a:rPr lang="ru-RU" sz="2000" spc="40" dirty="0">
                <a:solidFill>
                  <a:srgbClr val="000000"/>
                </a:solidFill>
                <a:latin typeface="Times New Roman" panose="02020603050405020304" pitchFamily="18" charset="0"/>
                <a:ea typeface="Times New Roman" panose="02020603050405020304" pitchFamily="18" charset="0"/>
              </a:rPr>
              <a:t> </a:t>
            </a:r>
            <a:r>
              <a:rPr lang="ru-RU" sz="2000" spc="40" dirty="0" err="1">
                <a:solidFill>
                  <a:srgbClr val="000000"/>
                </a:solidFill>
                <a:latin typeface="Times New Roman" panose="02020603050405020304" pitchFamily="18" charset="0"/>
                <a:ea typeface="Times New Roman" panose="02020603050405020304" pitchFamily="18" charset="0"/>
              </a:rPr>
              <a:t>анестезияда</a:t>
            </a:r>
            <a:r>
              <a:rPr lang="ru-RU" sz="2000" spc="40" dirty="0">
                <a:solidFill>
                  <a:srgbClr val="000000"/>
                </a:solidFill>
                <a:latin typeface="Times New Roman" panose="02020603050405020304" pitchFamily="18" charset="0"/>
                <a:ea typeface="Times New Roman" panose="02020603050405020304" pitchFamily="18" charset="0"/>
              </a:rPr>
              <a:t> </a:t>
            </a:r>
            <a:r>
              <a:rPr lang="kk-KZ" sz="2000" dirty="0">
                <a:solidFill>
                  <a:srgbClr val="000000"/>
                </a:solidFill>
                <a:latin typeface="Times New Roman" panose="02020603050405020304" pitchFamily="18" charset="0"/>
                <a:ea typeface="Times New Roman" panose="02020603050405020304" pitchFamily="18" charset="0"/>
              </a:rPr>
              <a:t>қ</a:t>
            </a:r>
            <a:r>
              <a:rPr lang="ru-RU" sz="2000" dirty="0" err="1">
                <a:solidFill>
                  <a:srgbClr val="000000"/>
                </a:solidFill>
                <a:latin typeface="Times New Roman" panose="02020603050405020304" pitchFamily="18" charset="0"/>
                <a:ea typeface="Times New Roman" panose="02020603050405020304" pitchFamily="18" charset="0"/>
              </a:rPr>
              <a:t>олданғанда</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жүрек-тамыр</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жүйесі</a:t>
            </a:r>
            <a:r>
              <a:rPr lang="ru-RU" sz="2000" dirty="0">
                <a:solidFill>
                  <a:srgbClr val="000000"/>
                </a:solidFill>
                <a:latin typeface="Times New Roman" panose="02020603050405020304" pitchFamily="18" charset="0"/>
                <a:ea typeface="Times New Roman" panose="02020603050405020304" pitchFamily="18" charset="0"/>
              </a:rPr>
              <a:t> мен </a:t>
            </a:r>
            <a:r>
              <a:rPr lang="ru-RU" sz="2000" dirty="0" err="1">
                <a:solidFill>
                  <a:srgbClr val="000000"/>
                </a:solidFill>
                <a:latin typeface="Times New Roman" panose="02020603050405020304" pitchFamily="18" charset="0"/>
                <a:ea typeface="Times New Roman" panose="02020603050405020304" pitchFamily="18" charset="0"/>
              </a:rPr>
              <a:t>тыныс</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алу</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жа</a:t>
            </a:r>
            <a:r>
              <a:rPr lang="kk-KZ" sz="2000" dirty="0">
                <a:solidFill>
                  <a:srgbClr val="000000"/>
                </a:solidFill>
                <a:latin typeface="Times New Roman" panose="02020603050405020304" pitchFamily="18" charset="0"/>
                <a:ea typeface="Times New Roman" panose="02020603050405020304" pitchFamily="18" charset="0"/>
              </a:rPr>
              <a:t>ғ</a:t>
            </a:r>
            <a:r>
              <a:rPr lang="ru-RU" sz="2000" dirty="0" err="1">
                <a:solidFill>
                  <a:srgbClr val="000000"/>
                </a:solidFill>
                <a:latin typeface="Times New Roman" panose="02020603050405020304" pitchFamily="18" charset="0"/>
                <a:ea typeface="Times New Roman" panose="02020603050405020304" pitchFamily="18" charset="0"/>
              </a:rPr>
              <a:t>ынан</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айтарлықтай</a:t>
            </a:r>
            <a:r>
              <a:rPr lang="ru-RU" sz="2000" dirty="0">
                <a:solidFill>
                  <a:srgbClr val="000000"/>
                </a:solidFill>
                <a:latin typeface="Times New Roman" panose="02020603050405020304" pitchFamily="18" charset="0"/>
                <a:ea typeface="Times New Roman" panose="02020603050405020304" pitchFamily="18" charset="0"/>
              </a:rPr>
              <a:t> </a:t>
            </a:r>
            <a:r>
              <a:rPr lang="kk-KZ" sz="2000" spc="-5" dirty="0">
                <a:solidFill>
                  <a:srgbClr val="000000"/>
                </a:solidFill>
                <a:latin typeface="Times New Roman" panose="02020603050405020304" pitchFamily="18" charset="0"/>
                <a:ea typeface="Times New Roman" panose="02020603050405020304" pitchFamily="18" charset="0"/>
              </a:rPr>
              <a:t>ө</a:t>
            </a:r>
            <a:r>
              <a:rPr lang="ru-RU" sz="2000" spc="-5" dirty="0" err="1">
                <a:solidFill>
                  <a:srgbClr val="000000"/>
                </a:solidFill>
                <a:latin typeface="Times New Roman" panose="02020603050405020304" pitchFamily="18" charset="0"/>
                <a:ea typeface="Times New Roman" panose="02020603050405020304" pitchFamily="18" charset="0"/>
              </a:rPr>
              <a:t>згерістер</a:t>
            </a:r>
            <a:r>
              <a:rPr lang="ru-RU" sz="2000" spc="-5" dirty="0">
                <a:solidFill>
                  <a:srgbClr val="000000"/>
                </a:solidFill>
                <a:latin typeface="Times New Roman" panose="02020603050405020304" pitchFamily="18" charset="0"/>
                <a:ea typeface="Times New Roman" panose="02020603050405020304" pitchFamily="18" charset="0"/>
              </a:rPr>
              <a:t> </a:t>
            </a:r>
            <a:r>
              <a:rPr lang="ru-RU" sz="2000" spc="-5" dirty="0" err="1">
                <a:solidFill>
                  <a:srgbClr val="000000"/>
                </a:solidFill>
                <a:latin typeface="Times New Roman" panose="02020603050405020304" pitchFamily="18" charset="0"/>
                <a:ea typeface="Times New Roman" panose="02020603050405020304" pitchFamily="18" charset="0"/>
              </a:rPr>
              <a:t>болмайды</a:t>
            </a:r>
            <a:r>
              <a:rPr lang="ru-RU" sz="2000" spc="-5" dirty="0">
                <a:solidFill>
                  <a:srgbClr val="000000"/>
                </a:solidFill>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marL="6350" marR="21590" indent="265430" algn="just">
              <a:spcAft>
                <a:spcPts val="0"/>
              </a:spcAft>
            </a:pPr>
            <a:r>
              <a:rPr lang="ru-RU" sz="2000" spc="-10" dirty="0" err="1">
                <a:solidFill>
                  <a:srgbClr val="000000"/>
                </a:solidFill>
                <a:latin typeface="Times New Roman" panose="02020603050405020304" pitchFamily="18" charset="0"/>
                <a:ea typeface="Times New Roman" panose="02020603050405020304" pitchFamily="18" charset="0"/>
              </a:rPr>
              <a:t>Жанама</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әсерлерінен</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кейбір</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кездерде</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препаратты</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енгізг</a:t>
            </a:r>
            <a:r>
              <a:rPr lang="kk-KZ" sz="2000" spc="-10" dirty="0">
                <a:solidFill>
                  <a:srgbClr val="000000"/>
                </a:solidFill>
                <a:latin typeface="Times New Roman" panose="02020603050405020304" pitchFamily="18" charset="0"/>
                <a:ea typeface="Times New Roman" panose="02020603050405020304" pitchFamily="18" charset="0"/>
              </a:rPr>
              <a:t>е</a:t>
            </a:r>
            <a:r>
              <a:rPr lang="ru-RU" sz="2000" spc="-10" dirty="0">
                <a:solidFill>
                  <a:srgbClr val="000000"/>
                </a:solidFill>
                <a:latin typeface="Times New Roman" panose="02020603050405020304" pitchFamily="18" charset="0"/>
                <a:ea typeface="Times New Roman" panose="02020603050405020304" pitchFamily="18" charset="0"/>
              </a:rPr>
              <a:t>н </a:t>
            </a:r>
            <a:r>
              <a:rPr lang="ru-RU" sz="2000" spc="-10" dirty="0" err="1">
                <a:solidFill>
                  <a:srgbClr val="000000"/>
                </a:solidFill>
                <a:latin typeface="Times New Roman" panose="02020603050405020304" pitchFamily="18" charset="0"/>
                <a:ea typeface="Times New Roman" panose="02020603050405020304" pitchFamily="18" charset="0"/>
              </a:rPr>
              <a:t>жерде</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ашу</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сезімі</a:t>
            </a:r>
            <a:r>
              <a:rPr lang="ru-RU" sz="2000" spc="10" dirty="0">
                <a:solidFill>
                  <a:srgbClr val="000000"/>
                </a:solidFill>
                <a:latin typeface="Times New Roman" panose="02020603050405020304" pitchFamily="18" charset="0"/>
                <a:ea typeface="Times New Roman" panose="02020603050405020304" pitchFamily="18" charset="0"/>
              </a:rPr>
              <a:t> ж</a:t>
            </a:r>
            <a:r>
              <a:rPr lang="kk-KZ" sz="2000" spc="10" dirty="0">
                <a:solidFill>
                  <a:srgbClr val="000000"/>
                </a:solidFill>
                <a:latin typeface="Times New Roman" panose="02020603050405020304" pitchFamily="18" charset="0"/>
                <a:ea typeface="Times New Roman" panose="02020603050405020304" pitchFamily="18" charset="0"/>
              </a:rPr>
              <a:t>ә</a:t>
            </a:r>
            <a:r>
              <a:rPr lang="ru-RU" sz="2000" spc="10" dirty="0">
                <a:solidFill>
                  <a:srgbClr val="000000"/>
                </a:solidFill>
                <a:latin typeface="Times New Roman" panose="02020603050405020304" pitchFamily="18" charset="0"/>
                <a:ea typeface="Times New Roman" panose="02020603050405020304" pitchFamily="18" charset="0"/>
              </a:rPr>
              <a:t>не </a:t>
            </a:r>
            <a:r>
              <a:rPr lang="ru-RU" sz="2000" spc="10" dirty="0" err="1">
                <a:solidFill>
                  <a:srgbClr val="000000"/>
                </a:solidFill>
                <a:latin typeface="Times New Roman" panose="02020603050405020304" pitchFamily="18" charset="0"/>
                <a:ea typeface="Times New Roman" panose="02020603050405020304" pitchFamily="18" charset="0"/>
              </a:rPr>
              <a:t>ло</a:t>
            </a:r>
            <a:r>
              <a:rPr lang="kk-KZ" sz="2000" spc="10" dirty="0">
                <a:solidFill>
                  <a:srgbClr val="000000"/>
                </a:solidFill>
                <a:latin typeface="Times New Roman" panose="02020603050405020304" pitchFamily="18" charset="0"/>
                <a:ea typeface="Times New Roman" panose="02020603050405020304" pitchFamily="18" charset="0"/>
              </a:rPr>
              <a:t>қ</a:t>
            </a:r>
            <a:r>
              <a:rPr lang="ru-RU" sz="2000" spc="10" dirty="0">
                <a:solidFill>
                  <a:srgbClr val="000000"/>
                </a:solidFill>
                <a:latin typeface="Times New Roman" panose="02020603050405020304" pitchFamily="18" charset="0"/>
                <a:ea typeface="Times New Roman" panose="02020603050405020304" pitchFamily="18" charset="0"/>
              </a:rPr>
              <a:t>су, </a:t>
            </a:r>
            <a:r>
              <a:rPr lang="ru-RU" sz="2000" spc="10" dirty="0" err="1">
                <a:solidFill>
                  <a:srgbClr val="000000"/>
                </a:solidFill>
                <a:latin typeface="Times New Roman" panose="02020603050405020304" pitchFamily="18" charset="0"/>
                <a:ea typeface="Times New Roman" panose="02020603050405020304" pitchFamily="18" charset="0"/>
              </a:rPr>
              <a:t>кұсу</a:t>
            </a:r>
            <a:r>
              <a:rPr lang="ru-RU" sz="2000" spc="10" dirty="0">
                <a:solidFill>
                  <a:srgbClr val="000000"/>
                </a:solidFill>
                <a:latin typeface="Times New Roman" panose="02020603050405020304" pitchFamily="18" charset="0"/>
                <a:ea typeface="Times New Roman" panose="02020603050405020304" pitchFamily="18" charset="0"/>
              </a:rPr>
              <a:t>, интоксикация </a:t>
            </a:r>
            <a:r>
              <a:rPr lang="ru-RU" sz="2000" spc="10" dirty="0" err="1">
                <a:solidFill>
                  <a:srgbClr val="000000"/>
                </a:solidFill>
                <a:latin typeface="Times New Roman" panose="02020603050405020304" pitchFamily="18" charset="0"/>
                <a:ea typeface="Times New Roman" panose="02020603050405020304" pitchFamily="18" charset="0"/>
              </a:rPr>
              <a:t>кезінде</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клоникалык</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тырысулар</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25" dirty="0">
                <a:solidFill>
                  <a:srgbClr val="000000"/>
                </a:solidFill>
                <a:latin typeface="Times New Roman" panose="02020603050405020304" pitchFamily="18" charset="0"/>
                <a:ea typeface="Times New Roman" panose="02020603050405020304" pitchFamily="18" charset="0"/>
              </a:rPr>
              <a:t>бай</a:t>
            </a:r>
            <a:r>
              <a:rPr lang="kk-KZ" sz="2000" spc="-25" dirty="0">
                <a:solidFill>
                  <a:srgbClr val="000000"/>
                </a:solidFill>
                <a:latin typeface="Times New Roman" panose="02020603050405020304" pitchFamily="18" charset="0"/>
                <a:ea typeface="Times New Roman" panose="02020603050405020304" pitchFamily="18" charset="0"/>
              </a:rPr>
              <a:t>қ</a:t>
            </a:r>
            <a:r>
              <a:rPr lang="ru-RU" sz="2000" spc="-25" dirty="0" err="1">
                <a:solidFill>
                  <a:srgbClr val="000000"/>
                </a:solidFill>
                <a:latin typeface="Times New Roman" panose="02020603050405020304" pitchFamily="18" charset="0"/>
                <a:ea typeface="Times New Roman" panose="02020603050405020304" pitchFamily="18" charset="0"/>
              </a:rPr>
              <a:t>алады</a:t>
            </a:r>
            <a:r>
              <a:rPr lang="ru-RU" sz="2000" spc="-25" dirty="0">
                <a:solidFill>
                  <a:srgbClr val="000000"/>
                </a:solidFill>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marL="3175" marR="27305" indent="267970" algn="just">
              <a:spcAft>
                <a:spcPts val="0"/>
              </a:spcAft>
            </a:pPr>
            <a:r>
              <a:rPr lang="ru-RU" sz="2000" spc="-25" dirty="0" err="1">
                <a:solidFill>
                  <a:srgbClr val="000000"/>
                </a:solidFill>
                <a:latin typeface="Times New Roman" panose="02020603050405020304" pitchFamily="18" charset="0"/>
                <a:ea typeface="Times New Roman" panose="02020603050405020304" pitchFamily="18" charset="0"/>
              </a:rPr>
              <a:t>Жүйелік</a:t>
            </a:r>
            <a:r>
              <a:rPr lang="ru-RU" sz="2000" spc="-25" dirty="0">
                <a:solidFill>
                  <a:srgbClr val="000000"/>
                </a:solidFill>
                <a:latin typeface="Times New Roman" panose="02020603050405020304" pitchFamily="18" charset="0"/>
                <a:ea typeface="Times New Roman" panose="02020603050405020304" pitchFamily="18" charset="0"/>
              </a:rPr>
              <a:t> </a:t>
            </a:r>
            <a:r>
              <a:rPr lang="kk-KZ" sz="2000" spc="-25" dirty="0">
                <a:solidFill>
                  <a:srgbClr val="000000"/>
                </a:solidFill>
                <a:latin typeface="Times New Roman" panose="02020603050405020304" pitchFamily="18" charset="0"/>
                <a:ea typeface="Times New Roman" panose="02020603050405020304" pitchFamily="18" charset="0"/>
              </a:rPr>
              <a:t>ә</a:t>
            </a:r>
            <a:r>
              <a:rPr lang="ru-RU" sz="2000" spc="-25" dirty="0" err="1">
                <a:solidFill>
                  <a:srgbClr val="000000"/>
                </a:solidFill>
                <a:latin typeface="Times New Roman" panose="02020603050405020304" pitchFamily="18" charset="0"/>
                <a:ea typeface="Times New Roman" panose="02020603050405020304" pitchFamily="18" charset="0"/>
              </a:rPr>
              <a:t>серінде</a:t>
            </a:r>
            <a:r>
              <a:rPr lang="ru-RU" sz="2000" spc="-25" dirty="0">
                <a:solidFill>
                  <a:srgbClr val="000000"/>
                </a:solidFill>
                <a:latin typeface="Times New Roman" panose="02020603050405020304" pitchFamily="18" charset="0"/>
                <a:ea typeface="Times New Roman" panose="02020603050405020304" pitchFamily="18" charset="0"/>
              </a:rPr>
              <a:t> аритмия</a:t>
            </a:r>
            <a:r>
              <a:rPr lang="kk-KZ" sz="2000" spc="-25" dirty="0">
                <a:solidFill>
                  <a:srgbClr val="000000"/>
                </a:solidFill>
                <a:latin typeface="Times New Roman" panose="02020603050405020304" pitchFamily="18" charset="0"/>
                <a:ea typeface="Times New Roman" panose="02020603050405020304" pitchFamily="18" charset="0"/>
              </a:rPr>
              <a:t>ғ</a:t>
            </a:r>
            <a:r>
              <a:rPr lang="ru-RU" sz="2000" spc="-25" dirty="0">
                <a:solidFill>
                  <a:srgbClr val="000000"/>
                </a:solidFill>
                <a:latin typeface="Times New Roman" panose="02020603050405020304" pitchFamily="18" charset="0"/>
                <a:ea typeface="Times New Roman" panose="02020603050405020304" pitchFamily="18" charset="0"/>
              </a:rPr>
              <a:t>а </a:t>
            </a:r>
            <a:r>
              <a:rPr lang="kk-KZ" sz="2000" spc="-25" dirty="0">
                <a:solidFill>
                  <a:srgbClr val="000000"/>
                </a:solidFill>
                <a:latin typeface="Times New Roman" panose="02020603050405020304" pitchFamily="18" charset="0"/>
                <a:ea typeface="Times New Roman" panose="02020603050405020304" pitchFamily="18" charset="0"/>
              </a:rPr>
              <a:t>қ</a:t>
            </a:r>
            <a:r>
              <a:rPr lang="ru-RU" sz="2000" spc="-25" dirty="0" err="1">
                <a:solidFill>
                  <a:srgbClr val="000000"/>
                </a:solidFill>
                <a:latin typeface="Times New Roman" panose="02020603050405020304" pitchFamily="18" charset="0"/>
                <a:ea typeface="Times New Roman" panose="02020603050405020304" pitchFamily="18" charset="0"/>
              </a:rPr>
              <a:t>арсы</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белсенділік</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көрсетеді</a:t>
            </a:r>
            <a:r>
              <a:rPr lang="ru-RU" sz="2000" spc="-25" dirty="0">
                <a:solidFill>
                  <a:srgbClr val="000000"/>
                </a:solidFill>
                <a:latin typeface="Times New Roman" panose="02020603050405020304" pitchFamily="18" charset="0"/>
                <a:ea typeface="Times New Roman" panose="02020603050405020304" pitchFamily="18" charset="0"/>
              </a:rPr>
              <a:t>. Б</a:t>
            </a:r>
            <a:r>
              <a:rPr lang="kk-KZ" sz="2000" spc="-25" dirty="0">
                <a:solidFill>
                  <a:srgbClr val="000000"/>
                </a:solidFill>
                <a:latin typeface="Times New Roman" panose="02020603050405020304" pitchFamily="18" charset="0"/>
                <a:ea typeface="Times New Roman" panose="02020603050405020304" pitchFamily="18" charset="0"/>
              </a:rPr>
              <a:t>ұ</a:t>
            </a:r>
            <a:r>
              <a:rPr lang="ru-RU" sz="2000" spc="-25" dirty="0">
                <a:solidFill>
                  <a:srgbClr val="000000"/>
                </a:solidFill>
                <a:latin typeface="Times New Roman" panose="02020603050405020304" pitchFamily="18" charset="0"/>
                <a:ea typeface="Times New Roman" panose="02020603050405020304" pitchFamily="18" charset="0"/>
              </a:rPr>
              <a:t>л </a:t>
            </a:r>
            <a:r>
              <a:rPr lang="ru-RU" sz="2000" spc="-25" dirty="0" err="1">
                <a:solidFill>
                  <a:srgbClr val="000000"/>
                </a:solidFill>
                <a:latin typeface="Times New Roman" panose="02020603050405020304" pitchFamily="18" charset="0"/>
                <a:ea typeface="Times New Roman" panose="02020603050405020304" pitchFamily="18" charset="0"/>
              </a:rPr>
              <a:t>жағдайда</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10" dirty="0">
                <a:solidFill>
                  <a:srgbClr val="000000"/>
                </a:solidFill>
                <a:latin typeface="Times New Roman" panose="02020603050405020304" pitchFamily="18" charset="0"/>
                <a:ea typeface="Times New Roman" panose="02020603050405020304" pitchFamily="18" charset="0"/>
              </a:rPr>
              <a:t>оны </a:t>
            </a:r>
            <a:r>
              <a:rPr lang="ru-RU" sz="2000" spc="-10" dirty="0" err="1">
                <a:solidFill>
                  <a:srgbClr val="000000"/>
                </a:solidFill>
                <a:latin typeface="Times New Roman" panose="02020603050405020304" pitchFamily="18" charset="0"/>
                <a:ea typeface="Times New Roman" panose="02020603050405020304" pitchFamily="18" charset="0"/>
              </a:rPr>
              <a:t>көк</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тамыр</a:t>
            </a:r>
            <a:r>
              <a:rPr lang="kk-KZ" sz="2000" spc="-10" dirty="0">
                <a:solidFill>
                  <a:srgbClr val="000000"/>
                </a:solidFill>
                <a:latin typeface="Times New Roman" panose="02020603050405020304" pitchFamily="18" charset="0"/>
                <a:ea typeface="Times New Roman" panose="02020603050405020304" pitchFamily="18" charset="0"/>
              </a:rPr>
              <a:t>ғ</a:t>
            </a:r>
            <a:r>
              <a:rPr lang="ru-RU" sz="2000" spc="-10" dirty="0">
                <a:solidFill>
                  <a:srgbClr val="000000"/>
                </a:solidFill>
                <a:latin typeface="Times New Roman" panose="02020603050405020304" pitchFamily="18" charset="0"/>
                <a:ea typeface="Times New Roman" panose="02020603050405020304" pitchFamily="18" charset="0"/>
              </a:rPr>
              <a:t>а </a:t>
            </a:r>
            <a:r>
              <a:rPr lang="ru-RU" sz="2000" spc="-10" dirty="0" err="1">
                <a:solidFill>
                  <a:srgbClr val="000000"/>
                </a:solidFill>
                <a:latin typeface="Times New Roman" panose="02020603050405020304" pitchFamily="18" charset="0"/>
                <a:ea typeface="Times New Roman" panose="02020603050405020304" pitchFamily="18" charset="0"/>
              </a:rPr>
              <a:t>енгізеді</a:t>
            </a:r>
            <a:r>
              <a:rPr lang="ru-RU" sz="2000" spc="-10" dirty="0">
                <a:solidFill>
                  <a:srgbClr val="000000"/>
                </a:solidFill>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55169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29510"/>
            <a:ext cx="7848872" cy="6494085"/>
          </a:xfrm>
          <a:prstGeom prst="rect">
            <a:avLst/>
          </a:prstGeom>
        </p:spPr>
        <p:txBody>
          <a:bodyPr wrap="square">
            <a:spAutoFit/>
          </a:bodyPr>
          <a:lstStyle/>
          <a:p>
            <a:pPr marL="3175" marR="27305" indent="267970" algn="just">
              <a:spcAft>
                <a:spcPts val="0"/>
              </a:spcAft>
            </a:pPr>
            <a:r>
              <a:rPr lang="ru-RU" sz="1600" i="1"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Анестезияның</a:t>
            </a:r>
            <a:r>
              <a:rPr lang="ru-RU" sz="1600" i="1"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i="1"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барлы</a:t>
            </a:r>
            <a:r>
              <a:rPr lang="kk-KZ" sz="1600" i="1"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i="1"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i="1"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түрінде</a:t>
            </a:r>
            <a:r>
              <a:rPr lang="ru-RU" sz="1600" i="1"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лидокаин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тиімді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ксикаин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ксилокаин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бетк</a:t>
            </a:r>
            <a:r>
              <a:rPr lang="kk-KZ"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йлік</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инфильтрациялык</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өткізгіштік</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перидуралды</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3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субарахноидалды</a:t>
            </a:r>
            <a:r>
              <a:rPr lang="ru-RU" sz="1600" spc="-3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анестезияның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бас</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 да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түрлерінде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қолданылады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endParaRPr>
          </a:p>
          <a:p>
            <a:pPr marR="27305" indent="267970" algn="just">
              <a:spcAft>
                <a:spcPts val="0"/>
              </a:spcAft>
            </a:pP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естезиялық</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белсенділігі</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новокаиннен</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2,5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басым</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ж</a:t>
            </a:r>
            <a:r>
              <a:rPr lang="kk-KZ"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не 2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есе</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ұзақ</a:t>
            </a:r>
            <a:r>
              <a:rPr lang="ru-RU" sz="1600" spc="-1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сер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етеді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адреномиметикт</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рмен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жұптастырғанда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новокаин </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ұ</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за</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ты</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шамамен</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1,5-2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са</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ал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лидокаин</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- 2-4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са</a:t>
            </a:r>
            <a:r>
              <a:rPr lang="kk-KZ"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ғ</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(0,5% </a:t>
            </a:r>
            <a:r>
              <a:rPr lang="ru-RU" sz="1600" spc="-2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ерітінді</a:t>
            </a:r>
            <a:r>
              <a:rPr lang="ru-RU" sz="1600" spc="-2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анестезия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ша</a:t>
            </a:r>
            <a:r>
              <a:rPr lang="kk-KZ"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ырады</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Лидокаиннің</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уыттығы</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4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концентрациясына</a:t>
            </a:r>
            <a:r>
              <a:rPr lang="ru-RU" sz="1600" spc="4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байланысты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новокаинмен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бірдей</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н</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месе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біршама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жоғары</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endParaRPr>
          </a:p>
          <a:p>
            <a:pPr marR="33655" indent="295910" algn="just">
              <a:spcAft>
                <a:spcPts val="0"/>
              </a:spcAft>
            </a:pP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Лидокаин</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тіндерге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тітіркендіргіш</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аси</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көрсетпейді</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Конъюнктива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қуысына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тамызғанда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қарашықтың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кө</a:t>
            </a:r>
            <a:r>
              <a:rPr lang="kk-KZ"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л</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еміне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тамырлардың</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spc="-10"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тонусына</a:t>
            </a:r>
            <a:r>
              <a:rPr lang="ru-RU" sz="1600" spc="-1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ә</a:t>
            </a:r>
            <a:r>
              <a:rPr lang="ru-RU" sz="1600" spc="-25"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сер </a:t>
            </a:r>
            <a:r>
              <a:rPr lang="ru-RU" sz="1600" spc="-25" dirty="0" err="1">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етпейді</a:t>
            </a:r>
            <a:r>
              <a:rPr lang="ru-RU" sz="1600" spc="-25" dirty="0" smtClean="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kk-KZ" sz="1600" spc="-25"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dirty="0" err="1">
                <a:solidFill>
                  <a:srgbClr val="060606"/>
                </a:solidFill>
                <a:latin typeface="Times New Roman" panose="02020603050405020304" pitchFamily="18" charset="0"/>
                <a:cs typeface="Times New Roman" panose="02020603050405020304" pitchFamily="18" charset="0"/>
              </a:rPr>
              <a:t>Лидокаинді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адреналинмен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бірге</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олдан</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ан </a:t>
            </a:r>
            <a:r>
              <a:rPr lang="ru-RU" sz="1600" dirty="0" err="1">
                <a:solidFill>
                  <a:srgbClr val="060606"/>
                </a:solidFill>
                <a:latin typeface="Times New Roman" panose="02020603050405020304" pitchFamily="18" charset="0"/>
                <a:cs typeface="Times New Roman" panose="02020603050405020304" pitchFamily="18" charset="0"/>
              </a:rPr>
              <a:t>жөн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уыттығы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төмендейді</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жә</a:t>
            </a:r>
            <a:r>
              <a:rPr lang="ru-RU" sz="1600" dirty="0">
                <a:solidFill>
                  <a:srgbClr val="060606"/>
                </a:solidFill>
                <a:latin typeface="Times New Roman" panose="02020603050405020304" pitchFamily="18" charset="0"/>
                <a:cs typeface="Times New Roman" panose="02020603050405020304" pitchFamily="18" charset="0"/>
              </a:rPr>
              <a:t>не </a:t>
            </a:r>
            <a:r>
              <a:rPr lang="ru-RU" sz="1600" dirty="0" err="1">
                <a:solidFill>
                  <a:srgbClr val="060606"/>
                </a:solidFill>
                <a:latin typeface="Times New Roman" panose="02020603050405020304" pitchFamily="18" charset="0"/>
                <a:cs typeface="Times New Roman" panose="02020603050405020304" pitchFamily="18" charset="0"/>
              </a:rPr>
              <a:t>анестезияны</a:t>
            </a:r>
            <a:r>
              <a:rPr lang="kk-KZ" sz="1600" dirty="0">
                <a:solidFill>
                  <a:srgbClr val="060606"/>
                </a:solidFill>
                <a:latin typeface="Times New Roman" panose="02020603050405020304" pitchFamily="18" charset="0"/>
                <a:cs typeface="Times New Roman" panose="02020603050405020304" pitchFamily="18" charset="0"/>
              </a:rPr>
              <a:t>ң </a:t>
            </a:r>
            <a:r>
              <a:rPr lang="ru-RU" sz="1600" dirty="0" err="1">
                <a:solidFill>
                  <a:srgbClr val="060606"/>
                </a:solidFill>
                <a:latin typeface="Times New Roman" panose="02020603050405020304" pitchFamily="18" charset="0"/>
                <a:cs typeface="Times New Roman" panose="02020603050405020304" pitchFamily="18" charset="0"/>
              </a:rPr>
              <a:t>ұза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тығы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ұлғаяды</a:t>
            </a:r>
            <a:r>
              <a:rPr lang="ru-RU" sz="1600" dirty="0">
                <a:solidFill>
                  <a:srgbClr val="060606"/>
                </a:solidFill>
                <a:latin typeface="Times New Roman" panose="02020603050405020304" pitchFamily="18" charset="0"/>
                <a:cs typeface="Times New Roman" panose="02020603050405020304" pitchFamily="18" charset="0"/>
              </a:rPr>
              <a:t>).</a:t>
            </a:r>
          </a:p>
          <a:p>
            <a:r>
              <a:rPr lang="ru-RU" sz="1600" dirty="0" err="1">
                <a:solidFill>
                  <a:srgbClr val="060606"/>
                </a:solidFill>
                <a:latin typeface="Times New Roman" panose="02020603050405020304" pitchFamily="18" charset="0"/>
                <a:cs typeface="Times New Roman" panose="02020603050405020304" pitchFamily="18" charset="0"/>
              </a:rPr>
              <a:t>Лидокаинмен</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ула</a:t>
            </a:r>
            <a:r>
              <a:rPr lang="kk-KZ" sz="1600" dirty="0">
                <a:solidFill>
                  <a:srgbClr val="060606"/>
                </a:solidFill>
                <a:latin typeface="Times New Roman" panose="02020603050405020304" pitchFamily="18" charset="0"/>
                <a:cs typeface="Times New Roman" panose="02020603050405020304" pitchFamily="18" charset="0"/>
              </a:rPr>
              <a:t>нғ</a:t>
            </a:r>
            <a:r>
              <a:rPr lang="ru-RU" sz="1600" dirty="0" err="1">
                <a:solidFill>
                  <a:srgbClr val="060606"/>
                </a:solidFill>
                <a:latin typeface="Times New Roman" panose="02020603050405020304" pitchFamily="18" charset="0"/>
                <a:cs typeface="Times New Roman" panose="02020603050405020304" pitchFamily="18" charset="0"/>
              </a:rPr>
              <a:t>анда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ұй</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ышылдык</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көру</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абілетінің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бұзылуы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ло</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a:solidFill>
                  <a:srgbClr val="060606"/>
                </a:solidFill>
                <a:latin typeface="Times New Roman" panose="02020603050405020304" pitchFamily="18" charset="0"/>
                <a:cs typeface="Times New Roman" panose="02020603050405020304" pitchFamily="18" charset="0"/>
              </a:rPr>
              <a:t>су, </a:t>
            </a:r>
            <a:r>
              <a:rPr lang="kk-KZ" sz="1600" dirty="0">
                <a:solidFill>
                  <a:srgbClr val="060606"/>
                </a:solidFill>
                <a:latin typeface="Times New Roman" panose="02020603050405020304" pitchFamily="18" charset="0"/>
                <a:cs typeface="Times New Roman" panose="02020603050405020304" pitchFamily="18" charset="0"/>
              </a:rPr>
              <a:t>дірілдеу</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тырысу</a:t>
            </a:r>
            <a:r>
              <a:rPr lang="ru-RU" sz="1600" dirty="0">
                <a:solidFill>
                  <a:srgbClr val="060606"/>
                </a:solidFill>
                <a:latin typeface="Times New Roman" panose="02020603050405020304" pitchFamily="18" charset="0"/>
                <a:cs typeface="Times New Roman" panose="02020603050405020304" pitchFamily="18" charset="0"/>
              </a:rPr>
              <a:t> бай</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алады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Ауыр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дайларда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жүрек-тамыр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бұзылыстары</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мен </a:t>
            </a:r>
            <a:r>
              <a:rPr lang="ru-RU" sz="1600" dirty="0" err="1">
                <a:solidFill>
                  <a:srgbClr val="060606"/>
                </a:solidFill>
                <a:latin typeface="Times New Roman" panose="02020603050405020304" pitchFamily="18" charset="0"/>
                <a:cs typeface="Times New Roman" panose="02020603050405020304" pitchFamily="18" charset="0"/>
              </a:rPr>
              <a:t>тынысты</a:t>
            </a:r>
            <a:r>
              <a:rPr lang="kk-KZ" sz="1600" dirty="0">
                <a:solidFill>
                  <a:srgbClr val="060606"/>
                </a:solidFill>
                <a:latin typeface="Times New Roman" panose="02020603050405020304" pitchFamily="18" charset="0"/>
                <a:cs typeface="Times New Roman" panose="02020603050405020304" pitchFamily="18" charset="0"/>
              </a:rPr>
              <a:t>ң</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тежелуі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дамиды</a:t>
            </a:r>
            <a:r>
              <a:rPr lang="ru-RU" sz="1600" dirty="0">
                <a:solidFill>
                  <a:srgbClr val="060606"/>
                </a:solidFill>
                <a:latin typeface="Times New Roman" panose="02020603050405020304" pitchFamily="18" charset="0"/>
                <a:cs typeface="Times New Roman" panose="02020603050405020304" pitchFamily="18" charset="0"/>
              </a:rPr>
              <a:t>.</a:t>
            </a:r>
          </a:p>
          <a:p>
            <a:r>
              <a:rPr lang="kk-KZ" sz="1600" dirty="0">
                <a:solidFill>
                  <a:srgbClr val="060606"/>
                </a:solidFill>
                <a:latin typeface="Times New Roman" panose="02020603050405020304" pitchFamily="18" charset="0"/>
                <a:cs typeface="Times New Roman" panose="02020603050405020304" pitchFamily="18" charset="0"/>
              </a:rPr>
              <a:t>Жалпы айтқанда лидокаин универсалды қолданылатын бағалы анестетик болды. Лидокаин және оның метаболиттері сульфаниламидтермен бәсекелес әрекеттесуге түспейді. Әсіресе лидокаин (немесе тримекаин) новокаинді және парааминобензой қышқылының туындылары жақпаған кездерде тағайындалады. Лидокаинге аритмияға қарсы тиімді зат ретінде көп көңіл бөлінеді </a:t>
            </a:r>
            <a:r>
              <a:rPr lang="kk-KZ" sz="1600" dirty="0" smtClean="0">
                <a:solidFill>
                  <a:srgbClr val="060606"/>
                </a:solidFill>
                <a:latin typeface="Times New Roman" panose="02020603050405020304" pitchFamily="18" charset="0"/>
                <a:cs typeface="Times New Roman" panose="02020603050405020304" pitchFamily="18" charset="0"/>
              </a:rPr>
              <a:t>.</a:t>
            </a:r>
            <a:endParaRPr lang="ru-RU" sz="1600" dirty="0">
              <a:solidFill>
                <a:srgbClr val="060606"/>
              </a:solidFill>
              <a:latin typeface="Times New Roman" panose="02020603050405020304" pitchFamily="18" charset="0"/>
              <a:cs typeface="Times New Roman" panose="02020603050405020304" pitchFamily="18" charset="0"/>
            </a:endParaRPr>
          </a:p>
          <a:p>
            <a:r>
              <a:rPr lang="kk-KZ" sz="1600" dirty="0">
                <a:solidFill>
                  <a:srgbClr val="060606"/>
                </a:solidFill>
                <a:latin typeface="Times New Roman" panose="02020603050405020304" pitchFamily="18" charset="0"/>
                <a:cs typeface="Times New Roman" panose="02020603050405020304" pitchFamily="18" charset="0"/>
              </a:rPr>
              <a:t>Лидокаинге химиялық кұрылысы және фармакологиялық қасиеттері жағынан бупивакаин гидрохлориді ұқсас. Белсенділігі жоғары және ұзақ әсерлі жергілікті анестетик. Инфильтрациялық және өткізгіштік анестезияларда қолданылады. </a:t>
            </a:r>
            <a:r>
              <a:rPr lang="ru-RU" sz="1600" dirty="0" err="1">
                <a:solidFill>
                  <a:srgbClr val="060606"/>
                </a:solidFill>
                <a:latin typeface="Times New Roman" panose="02020603050405020304" pitchFamily="18" charset="0"/>
                <a:cs typeface="Times New Roman" panose="02020603050405020304" pitchFamily="18" charset="0"/>
              </a:rPr>
              <a:t>Әсері</a:t>
            </a:r>
            <a:r>
              <a:rPr lang="ru-RU" sz="1600" dirty="0">
                <a:solidFill>
                  <a:srgbClr val="060606"/>
                </a:solidFill>
                <a:latin typeface="Times New Roman" panose="02020603050405020304" pitchFamily="18" charset="0"/>
                <a:cs typeface="Times New Roman" panose="02020603050405020304" pitchFamily="18" charset="0"/>
              </a:rPr>
              <a:t> 5-10 мин </a:t>
            </a:r>
            <a:r>
              <a:rPr lang="ru-RU" sz="1600" dirty="0" err="1">
                <a:solidFill>
                  <a:srgbClr val="060606"/>
                </a:solidFill>
                <a:latin typeface="Times New Roman" panose="02020603050405020304" pitchFamily="18" charset="0"/>
                <a:cs typeface="Times New Roman" panose="02020603050405020304" pitchFamily="18" charset="0"/>
              </a:rPr>
              <a:t>ішінде</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басталады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Эп</a:t>
            </a:r>
            <a:r>
              <a:rPr lang="kk-KZ" sz="1600" dirty="0">
                <a:solidFill>
                  <a:srgbClr val="060606"/>
                </a:solidFill>
                <a:latin typeface="Times New Roman" panose="02020603050405020304" pitchFamily="18" charset="0"/>
                <a:cs typeface="Times New Roman" panose="02020603050405020304" pitchFamily="18" charset="0"/>
              </a:rPr>
              <a:t>и</a:t>
            </a:r>
            <a:r>
              <a:rPr lang="ru-RU" sz="1600" dirty="0" err="1">
                <a:solidFill>
                  <a:srgbClr val="060606"/>
                </a:solidFill>
                <a:latin typeface="Times New Roman" panose="02020603050405020304" pitchFamily="18" charset="0"/>
                <a:cs typeface="Times New Roman" panose="02020603050405020304" pitchFamily="18" charset="0"/>
              </a:rPr>
              <a:t>дуралды</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енгізгенде</a:t>
            </a:r>
            <a:r>
              <a:rPr lang="ru-RU" sz="1600" dirty="0">
                <a:solidFill>
                  <a:srgbClr val="060606"/>
                </a:solidFill>
                <a:latin typeface="Times New Roman" panose="02020603050405020304" pitchFamily="18" charset="0"/>
                <a:cs typeface="Times New Roman" panose="02020603050405020304" pitchFamily="18" charset="0"/>
              </a:rPr>
              <a:t> анестезия 3-4 </a:t>
            </a:r>
            <a:r>
              <a:rPr lang="ru-RU" sz="1600" dirty="0" err="1">
                <a:solidFill>
                  <a:srgbClr val="060606"/>
                </a:solidFill>
                <a:latin typeface="Times New Roman" panose="02020603050405020304" pitchFamily="18" charset="0"/>
                <a:cs typeface="Times New Roman" panose="02020603050405020304" pitchFamily="18" charset="0"/>
              </a:rPr>
              <a:t>са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 </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абыр</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err="1">
                <a:solidFill>
                  <a:srgbClr val="060606"/>
                </a:solidFill>
                <a:latin typeface="Times New Roman" panose="02020603050405020304" pitchFamily="18" charset="0"/>
                <a:cs typeface="Times New Roman" panose="02020603050405020304" pitchFamily="18" charset="0"/>
              </a:rPr>
              <a:t>аара</a:t>
            </a:r>
            <a:r>
              <a:rPr lang="kk-KZ" sz="1600" dirty="0">
                <a:solidFill>
                  <a:srgbClr val="060606"/>
                </a:solidFill>
                <a:latin typeface="Times New Roman" panose="02020603050405020304" pitchFamily="18" charset="0"/>
                <a:cs typeface="Times New Roman" panose="02020603050405020304" pitchFamily="18" charset="0"/>
              </a:rPr>
              <a:t>л</a:t>
            </a:r>
            <a:r>
              <a:rPr lang="ru-RU" sz="1600" dirty="0" err="1">
                <a:solidFill>
                  <a:srgbClr val="060606"/>
                </a:solidFill>
                <a:latin typeface="Times New Roman" panose="02020603050405020304" pitchFamily="18" charset="0"/>
                <a:cs typeface="Times New Roman" panose="02020603050405020304" pitchFamily="18" charset="0"/>
              </a:rPr>
              <a:t>ық</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жүйкелерді</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тежегенде</a:t>
            </a:r>
            <a:r>
              <a:rPr lang="ru-RU" sz="1600" dirty="0">
                <a:solidFill>
                  <a:srgbClr val="060606"/>
                </a:solidFill>
                <a:latin typeface="Times New Roman" panose="02020603050405020304" pitchFamily="18" charset="0"/>
                <a:cs typeface="Times New Roman" panose="02020603050405020304" pitchFamily="18" charset="0"/>
              </a:rPr>
              <a:t> - 7-14 </a:t>
            </a:r>
            <a:r>
              <a:rPr lang="ru-RU" sz="1600" dirty="0" err="1">
                <a:solidFill>
                  <a:srgbClr val="060606"/>
                </a:solidFill>
                <a:latin typeface="Times New Roman" panose="02020603050405020304" pitchFamily="18" charset="0"/>
                <a:cs typeface="Times New Roman" panose="02020603050405020304" pitchFamily="18" charset="0"/>
              </a:rPr>
              <a:t>сағ</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бір</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атар</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жағдайларда</a:t>
            </a:r>
            <a:r>
              <a:rPr lang="ru-RU" sz="1600" dirty="0">
                <a:solidFill>
                  <a:srgbClr val="060606"/>
                </a:solidFill>
                <a:latin typeface="Times New Roman" panose="02020603050405020304" pitchFamily="18" charset="0"/>
                <a:cs typeface="Times New Roman" panose="02020603050405020304" pitchFamily="18" charset="0"/>
              </a:rPr>
              <a:t> 24 </a:t>
            </a:r>
            <a:r>
              <a:rPr lang="ru-RU" sz="1600" dirty="0" err="1">
                <a:solidFill>
                  <a:srgbClr val="060606"/>
                </a:solidFill>
                <a:latin typeface="Times New Roman" panose="02020603050405020304" pitchFamily="18" charset="0"/>
                <a:cs typeface="Times New Roman" panose="02020603050405020304" pitchFamily="18" charset="0"/>
              </a:rPr>
              <a:t>са</a:t>
            </a:r>
            <a:r>
              <a:rPr lang="kk-KZ" sz="1600" dirty="0">
                <a:solidFill>
                  <a:srgbClr val="060606"/>
                </a:solidFill>
                <a:latin typeface="Times New Roman" panose="02020603050405020304" pitchFamily="18" charset="0"/>
                <a:cs typeface="Times New Roman" panose="02020603050405020304" pitchFamily="18" charset="0"/>
              </a:rPr>
              <a:t>ғ</a:t>
            </a:r>
            <a:r>
              <a:rPr lang="ru-RU" sz="1600" dirty="0">
                <a:solidFill>
                  <a:srgbClr val="060606"/>
                </a:solidFill>
                <a:latin typeface="Times New Roman" panose="02020603050405020304" pitchFamily="18" charset="0"/>
                <a:cs typeface="Times New Roman" panose="02020603050405020304" pitchFamily="18" charset="0"/>
              </a:rPr>
              <a:t> ж</a:t>
            </a:r>
            <a:r>
              <a:rPr lang="kk-KZ" sz="1600" dirty="0">
                <a:solidFill>
                  <a:srgbClr val="060606"/>
                </a:solidFill>
                <a:latin typeface="Times New Roman" panose="02020603050405020304" pitchFamily="18" charset="0"/>
                <a:cs typeface="Times New Roman" panose="02020603050405020304" pitchFamily="18" charset="0"/>
              </a:rPr>
              <a:t>ә</a:t>
            </a:r>
            <a:r>
              <a:rPr lang="ru-RU" sz="1600" dirty="0">
                <a:solidFill>
                  <a:srgbClr val="060606"/>
                </a:solidFill>
                <a:latin typeface="Times New Roman" panose="02020603050405020304" pitchFamily="18" charset="0"/>
                <a:cs typeface="Times New Roman" panose="02020603050405020304" pitchFamily="18" charset="0"/>
              </a:rPr>
              <a:t>не </a:t>
            </a:r>
            <a:r>
              <a:rPr lang="ru-RU" sz="1600" dirty="0" err="1">
                <a:solidFill>
                  <a:srgbClr val="060606"/>
                </a:solidFill>
                <a:latin typeface="Times New Roman" panose="02020603050405020304" pitchFamily="18" charset="0"/>
                <a:cs typeface="Times New Roman" panose="02020603050405020304" pitchFamily="18" charset="0"/>
              </a:rPr>
              <a:t>одан</a:t>
            </a:r>
            <a:r>
              <a:rPr lang="ru-RU" sz="1600" dirty="0">
                <a:solidFill>
                  <a:srgbClr val="060606"/>
                </a:solidFill>
                <a:latin typeface="Times New Roman" panose="02020603050405020304" pitchFamily="18" charset="0"/>
                <a:cs typeface="Times New Roman" panose="02020603050405020304" pitchFamily="18" charset="0"/>
              </a:rPr>
              <a:t> да </a:t>
            </a:r>
            <a:r>
              <a:rPr lang="ru-RU" sz="1600" dirty="0" err="1">
                <a:solidFill>
                  <a:srgbClr val="060606"/>
                </a:solidFill>
                <a:latin typeface="Times New Roman" panose="02020603050405020304" pitchFamily="18" charset="0"/>
                <a:cs typeface="Times New Roman" panose="02020603050405020304" pitchFamily="18" charset="0"/>
              </a:rPr>
              <a:t>ұза</a:t>
            </a:r>
            <a:r>
              <a:rPr lang="kk-KZ" sz="1600" dirty="0">
                <a:solidFill>
                  <a:srgbClr val="060606"/>
                </a:solidFill>
                <a:latin typeface="Times New Roman" panose="02020603050405020304" pitchFamily="18" charset="0"/>
                <a:cs typeface="Times New Roman" panose="02020603050405020304" pitchFamily="18" charset="0"/>
              </a:rPr>
              <a:t>қ </a:t>
            </a:r>
            <a:r>
              <a:rPr lang="ru-RU" sz="1600" dirty="0" err="1">
                <a:solidFill>
                  <a:srgbClr val="060606"/>
                </a:solidFill>
                <a:latin typeface="Times New Roman" panose="02020603050405020304" pitchFamily="18" charset="0"/>
                <a:cs typeface="Times New Roman" panose="02020603050405020304" pitchFamily="18" charset="0"/>
              </a:rPr>
              <a:t>уа</a:t>
            </a:r>
            <a:r>
              <a:rPr lang="kk-KZ" sz="1600" dirty="0">
                <a:solidFill>
                  <a:srgbClr val="060606"/>
                </a:solidFill>
                <a:latin typeface="Times New Roman" panose="02020603050405020304" pitchFamily="18" charset="0"/>
                <a:cs typeface="Times New Roman" panose="02020603050405020304" pitchFamily="18" charset="0"/>
              </a:rPr>
              <a:t>қ</a:t>
            </a:r>
            <a:r>
              <a:rPr lang="ru-RU" sz="1600" dirty="0" err="1">
                <a:solidFill>
                  <a:srgbClr val="060606"/>
                </a:solidFill>
                <a:latin typeface="Times New Roman" panose="02020603050405020304" pitchFamily="18" charset="0"/>
                <a:cs typeface="Times New Roman" panose="02020603050405020304" pitchFamily="18" charset="0"/>
              </a:rPr>
              <a:t>ытқа</a:t>
            </a:r>
            <a:r>
              <a:rPr lang="ru-RU" sz="1600" dirty="0">
                <a:solidFill>
                  <a:srgbClr val="060606"/>
                </a:solidFill>
                <a:latin typeface="Times New Roman" panose="02020603050405020304" pitchFamily="18" charset="0"/>
                <a:cs typeface="Times New Roman" panose="02020603050405020304" pitchFamily="18" charset="0"/>
              </a:rPr>
              <a:t> </a:t>
            </a:r>
            <a:r>
              <a:rPr lang="ru-RU" sz="1600" dirty="0" err="1">
                <a:solidFill>
                  <a:srgbClr val="060606"/>
                </a:solidFill>
                <a:latin typeface="Times New Roman" panose="02020603050405020304" pitchFamily="18" charset="0"/>
                <a:cs typeface="Times New Roman" panose="02020603050405020304" pitchFamily="18" charset="0"/>
              </a:rPr>
              <a:t>сақталады</a:t>
            </a:r>
            <a:r>
              <a:rPr lang="ru-RU" sz="1600" dirty="0">
                <a:solidFill>
                  <a:srgbClr val="060606"/>
                </a:solidFill>
                <a:latin typeface="Times New Roman" panose="02020603050405020304" pitchFamily="18" charset="0"/>
                <a:cs typeface="Times New Roman" panose="02020603050405020304" pitchFamily="18" charset="0"/>
              </a:rPr>
              <a:t>.</a:t>
            </a:r>
          </a:p>
          <a:p>
            <a:pPr marR="33655" indent="295910" algn="just">
              <a:spcAft>
                <a:spcPts val="0"/>
              </a:spcAft>
            </a:pPr>
            <a:endParaRPr lang="ru-RU" sz="16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1935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620688"/>
            <a:ext cx="7128792" cy="5047536"/>
          </a:xfrm>
          <a:prstGeom prst="rect">
            <a:avLst/>
          </a:prstGeom>
        </p:spPr>
        <p:txBody>
          <a:bodyPr wrap="square">
            <a:spAutoFit/>
          </a:bodyPr>
          <a:lstStyle/>
          <a:p>
            <a:pPr marL="21590" algn="ctr">
              <a:spcBef>
                <a:spcPts val="1130"/>
              </a:spcBef>
              <a:spcAft>
                <a:spcPts val="0"/>
              </a:spcAft>
            </a:pPr>
            <a:r>
              <a:rPr lang="ru-RU" sz="3200" spc="5" dirty="0">
                <a:solidFill>
                  <a:srgbClr val="000000"/>
                </a:solidFill>
                <a:latin typeface="Times New Roman" panose="02020603050405020304" pitchFamily="18" charset="0"/>
                <a:ea typeface="Times New Roman" panose="02020603050405020304" pitchFamily="18" charset="0"/>
              </a:rPr>
              <a:t>ҚАРМАУШЫ ЗАТТАР</a:t>
            </a:r>
            <a:endParaRPr lang="ru-RU" sz="3200" dirty="0">
              <a:latin typeface="Times New Roman" panose="02020603050405020304" pitchFamily="18" charset="0"/>
              <a:ea typeface="Times New Roman" panose="02020603050405020304" pitchFamily="18" charset="0"/>
            </a:endParaRPr>
          </a:p>
          <a:p>
            <a:pPr marR="3175" indent="259080" algn="just">
              <a:spcBef>
                <a:spcPts val="1150"/>
              </a:spcBef>
              <a:spcAft>
                <a:spcPts val="0"/>
              </a:spcAft>
            </a:pPr>
            <a:r>
              <a:rPr lang="ru-RU" sz="2000" spc="-50" dirty="0" err="1">
                <a:solidFill>
                  <a:srgbClr val="000000"/>
                </a:solidFill>
                <a:latin typeface="Times New Roman" panose="02020603050405020304" pitchFamily="18" charset="0"/>
                <a:ea typeface="Times New Roman" panose="02020603050405020304" pitchFamily="18" charset="0"/>
              </a:rPr>
              <a:t>Қармаушы</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заттар</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әсері</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жергілікті</a:t>
            </a:r>
            <a:r>
              <a:rPr lang="ru-RU" sz="2000" spc="-50" dirty="0">
                <a:solidFill>
                  <a:srgbClr val="000000"/>
                </a:solidFill>
                <a:latin typeface="Times New Roman" panose="02020603050405020304" pitchFamily="18" charset="0"/>
                <a:ea typeface="Times New Roman" panose="02020603050405020304" pitchFamily="18" charset="0"/>
              </a:rPr>
              <a:t> </a:t>
            </a:r>
            <a:r>
              <a:rPr lang="kk-KZ" sz="2000" spc="-50" dirty="0">
                <a:solidFill>
                  <a:srgbClr val="000000"/>
                </a:solidFill>
                <a:latin typeface="Times New Roman" panose="02020603050405020304" pitchFamily="18" charset="0"/>
                <a:ea typeface="Times New Roman" panose="02020603050405020304" pitchFamily="18" charset="0"/>
              </a:rPr>
              <a:t>қ</a:t>
            </a:r>
            <a:r>
              <a:rPr lang="ru-RU" sz="2000" spc="-50" dirty="0" err="1">
                <a:solidFill>
                  <a:srgbClr val="000000"/>
                </a:solidFill>
                <a:latin typeface="Times New Roman" panose="02020603050405020304" pitchFamily="18" charset="0"/>
                <a:ea typeface="Times New Roman" panose="02020603050405020304" pitchFamily="18" charset="0"/>
              </a:rPr>
              <a:t>абынуға</a:t>
            </a:r>
            <a:r>
              <a:rPr lang="ru-RU" sz="2000" spc="-50" dirty="0">
                <a:solidFill>
                  <a:srgbClr val="000000"/>
                </a:solidFill>
                <a:latin typeface="Times New Roman" panose="02020603050405020304" pitchFamily="18" charset="0"/>
                <a:ea typeface="Times New Roman" panose="02020603050405020304" pitchFamily="18" charset="0"/>
              </a:rPr>
              <a:t> </a:t>
            </a:r>
            <a:r>
              <a:rPr lang="kk-KZ" sz="2000" spc="-50" dirty="0">
                <a:solidFill>
                  <a:srgbClr val="000000"/>
                </a:solidFill>
                <a:latin typeface="Times New Roman" panose="02020603050405020304" pitchFamily="18" charset="0"/>
                <a:ea typeface="Times New Roman" panose="02020603050405020304" pitchFamily="18" charset="0"/>
              </a:rPr>
              <a:t>қа</a:t>
            </a:r>
            <a:r>
              <a:rPr lang="ru-RU" sz="2000" spc="-50" dirty="0" err="1">
                <a:solidFill>
                  <a:srgbClr val="000000"/>
                </a:solidFill>
                <a:latin typeface="Times New Roman" panose="02020603050405020304" pitchFamily="18" charset="0"/>
                <a:ea typeface="Times New Roman" panose="02020603050405020304" pitchFamily="18" charset="0"/>
              </a:rPr>
              <a:t>рсы</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антифлогистикал</a:t>
            </a:r>
            <a:r>
              <a:rPr lang="kk-KZ" sz="2000" spc="-50" dirty="0">
                <a:solidFill>
                  <a:srgbClr val="000000"/>
                </a:solidFill>
                <a:latin typeface="Times New Roman" panose="02020603050405020304" pitchFamily="18" charset="0"/>
                <a:ea typeface="Times New Roman" panose="02020603050405020304" pitchFamily="18" charset="0"/>
              </a:rPr>
              <a:t>ы</a:t>
            </a:r>
            <a:r>
              <a:rPr lang="ru-RU" sz="2000" spc="-50" dirty="0">
                <a:solidFill>
                  <a:srgbClr val="000000"/>
                </a:solidFill>
                <a:latin typeface="Times New Roman" panose="02020603050405020304" pitchFamily="18" charset="0"/>
                <a:ea typeface="Times New Roman" panose="02020603050405020304" pitchFamily="18" charset="0"/>
              </a:rPr>
              <a:t>қ</a:t>
            </a:r>
            <a:r>
              <a:rPr lang="ru-RU" sz="2000" spc="-50" baseline="30000" dirty="0">
                <a:solidFill>
                  <a:srgbClr val="000000"/>
                </a:solidFill>
                <a:latin typeface="Times New Roman" panose="02020603050405020304" pitchFamily="18" charset="0"/>
                <a:ea typeface="Times New Roman" panose="02020603050405020304" pitchFamily="18" charset="0"/>
              </a:rPr>
              <a:t>1</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препараттарға</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жатады</a:t>
            </a:r>
            <a:r>
              <a:rPr lang="ru-RU" sz="2000" spc="-15" dirty="0">
                <a:solidFill>
                  <a:srgbClr val="000000"/>
                </a:solidFill>
                <a:latin typeface="Times New Roman" panose="02020603050405020304" pitchFamily="18" charset="0"/>
                <a:ea typeface="Times New Roman" panose="02020603050405020304" pitchFamily="18" charset="0"/>
              </a:rPr>
              <a:t> (</a:t>
            </a:r>
            <a:r>
              <a:rPr lang="kk-KZ" sz="2000" spc="-15" dirty="0">
                <a:solidFill>
                  <a:srgbClr val="000000"/>
                </a:solidFill>
                <a:latin typeface="Times New Roman" panose="02020603050405020304" pitchFamily="18" charset="0"/>
                <a:ea typeface="Times New Roman" panose="02020603050405020304" pitchFamily="18" charset="0"/>
              </a:rPr>
              <a:t>қ</a:t>
            </a:r>
            <a:r>
              <a:rPr lang="ru-RU" sz="2000" spc="-15" dirty="0" err="1">
                <a:solidFill>
                  <a:srgbClr val="000000"/>
                </a:solidFill>
                <a:latin typeface="Times New Roman" panose="02020603050405020304" pitchFamily="18" charset="0"/>
                <a:ea typeface="Times New Roman" panose="02020603050405020304" pitchFamily="18" charset="0"/>
              </a:rPr>
              <a:t>абыну</a:t>
            </a:r>
            <a:r>
              <a:rPr lang="kk-KZ" sz="2000" spc="-15" dirty="0">
                <a:solidFill>
                  <a:srgbClr val="000000"/>
                </a:solidFill>
                <a:latin typeface="Times New Roman" panose="02020603050405020304" pitchFamily="18" charset="0"/>
                <a:ea typeface="Times New Roman" panose="02020603050405020304" pitchFamily="18" charset="0"/>
              </a:rPr>
              <a:t>ғ</a:t>
            </a:r>
            <a:r>
              <a:rPr lang="ru-RU" sz="2000" spc="-15" dirty="0">
                <a:solidFill>
                  <a:srgbClr val="000000"/>
                </a:solidFill>
                <a:latin typeface="Times New Roman" panose="02020603050405020304" pitchFamily="18" charset="0"/>
                <a:ea typeface="Times New Roman" panose="02020603050405020304" pitchFamily="18" charset="0"/>
              </a:rPr>
              <a:t>а </a:t>
            </a:r>
            <a:r>
              <a:rPr lang="ru-RU" sz="2000" spc="-15" dirty="0" err="1">
                <a:solidFill>
                  <a:srgbClr val="000000"/>
                </a:solidFill>
                <a:latin typeface="Times New Roman" panose="02020603050405020304" pitchFamily="18" charset="0"/>
                <a:ea typeface="Times New Roman" panose="02020603050405020304" pitchFamily="18" charset="0"/>
              </a:rPr>
              <a:t>қарсы</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заттар</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жайлы</a:t>
            </a:r>
            <a:r>
              <a:rPr lang="ru-RU" sz="2000" spc="-15" dirty="0">
                <a:solidFill>
                  <a:srgbClr val="000000"/>
                </a:solidFill>
                <a:latin typeface="Times New Roman" panose="02020603050405020304" pitchFamily="18" charset="0"/>
                <a:ea typeface="Times New Roman" panose="02020603050405020304" pitchFamily="18" charset="0"/>
              </a:rPr>
              <a:t> 24 </a:t>
            </a:r>
            <a:r>
              <a:rPr lang="ru-RU" sz="2000" spc="-15" dirty="0" err="1">
                <a:solidFill>
                  <a:srgbClr val="000000"/>
                </a:solidFill>
                <a:latin typeface="Times New Roman" panose="02020603050405020304" pitchFamily="18" charset="0"/>
                <a:ea typeface="Times New Roman" panose="02020603050405020304" pitchFamily="18" charset="0"/>
              </a:rPr>
              <a:t>тарауды</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қара</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Оларды</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шырышты</a:t>
            </a:r>
            <a:r>
              <a:rPr lang="ru-RU" sz="2000" spc="-35" dirty="0">
                <a:solidFill>
                  <a:srgbClr val="000000"/>
                </a:solidFill>
                <a:latin typeface="Times New Roman" panose="02020603050405020304" pitchFamily="18" charset="0"/>
                <a:ea typeface="Times New Roman" panose="02020603050405020304" pitchFamily="18" charset="0"/>
              </a:rPr>
              <a:t> </a:t>
            </a:r>
            <a:r>
              <a:rPr lang="kk-KZ" sz="2000" spc="-35" dirty="0">
                <a:solidFill>
                  <a:srgbClr val="000000"/>
                </a:solidFill>
                <a:latin typeface="Times New Roman" panose="02020603050405020304" pitchFamily="18" charset="0"/>
                <a:ea typeface="Times New Roman" panose="02020603050405020304" pitchFamily="18" charset="0"/>
              </a:rPr>
              <a:t>қ</a:t>
            </a:r>
            <a:r>
              <a:rPr lang="ru-RU" sz="2000" spc="-35" dirty="0" err="1">
                <a:solidFill>
                  <a:srgbClr val="000000"/>
                </a:solidFill>
                <a:latin typeface="Times New Roman" panose="02020603050405020304" pitchFamily="18" charset="0"/>
                <a:ea typeface="Times New Roman" panose="02020603050405020304" pitchFamily="18" charset="0"/>
              </a:rPr>
              <a:t>абаттарды</a:t>
            </a:r>
            <a:r>
              <a:rPr lang="kk-KZ" sz="2000" spc="-35" dirty="0">
                <a:solidFill>
                  <a:srgbClr val="000000"/>
                </a:solidFill>
                <a:latin typeface="Times New Roman" panose="02020603050405020304" pitchFamily="18" charset="0"/>
                <a:ea typeface="Times New Roman" panose="02020603050405020304" pitchFamily="18" charset="0"/>
              </a:rPr>
              <a:t>ң</a:t>
            </a:r>
            <a:r>
              <a:rPr lang="ru-RU" sz="2000" spc="-35" dirty="0">
                <a:solidFill>
                  <a:srgbClr val="000000"/>
                </a:solidFill>
                <a:latin typeface="Times New Roman" panose="02020603050405020304" pitchFamily="18" charset="0"/>
                <a:ea typeface="Times New Roman" panose="02020603050405020304" pitchFamily="18" charset="0"/>
              </a:rPr>
              <a:t> ж</a:t>
            </a:r>
            <a:r>
              <a:rPr lang="kk-KZ" sz="2000" spc="-35" dirty="0">
                <a:solidFill>
                  <a:srgbClr val="000000"/>
                </a:solidFill>
                <a:latin typeface="Times New Roman" panose="02020603050405020304" pitchFamily="18" charset="0"/>
                <a:ea typeface="Times New Roman" panose="02020603050405020304" pitchFamily="18" charset="0"/>
              </a:rPr>
              <a:t>ә</a:t>
            </a:r>
            <a:r>
              <a:rPr lang="ru-RU" sz="2000" spc="-35" dirty="0">
                <a:solidFill>
                  <a:srgbClr val="000000"/>
                </a:solidFill>
                <a:latin typeface="Times New Roman" panose="02020603050405020304" pitchFamily="18" charset="0"/>
                <a:ea typeface="Times New Roman" panose="02020603050405020304" pitchFamily="18" charset="0"/>
              </a:rPr>
              <a:t>не т</a:t>
            </a:r>
            <a:r>
              <a:rPr lang="kk-KZ" sz="2000" spc="-35" dirty="0">
                <a:solidFill>
                  <a:srgbClr val="000000"/>
                </a:solidFill>
                <a:latin typeface="Times New Roman" panose="02020603050405020304" pitchFamily="18" charset="0"/>
                <a:ea typeface="Times New Roman" panose="02020603050405020304" pitchFamily="18" charset="0"/>
              </a:rPr>
              <a:t>е</a:t>
            </a:r>
            <a:r>
              <a:rPr lang="ru-RU" sz="2000" spc="-35" dirty="0" err="1">
                <a:solidFill>
                  <a:srgbClr val="000000"/>
                </a:solidFill>
                <a:latin typeface="Times New Roman" panose="02020603050405020304" pitchFamily="18" charset="0"/>
                <a:ea typeface="Times New Roman" panose="02020603050405020304" pitchFamily="18" charset="0"/>
              </a:rPr>
              <a:t>ріні</a:t>
            </a:r>
            <a:r>
              <a:rPr lang="kk-KZ" sz="2000" spc="-35" dirty="0">
                <a:solidFill>
                  <a:srgbClr val="000000"/>
                </a:solidFill>
                <a:latin typeface="Times New Roman" panose="02020603050405020304" pitchFamily="18" charset="0"/>
                <a:ea typeface="Times New Roman" panose="02020603050405020304" pitchFamily="18" charset="0"/>
              </a:rPr>
              <a:t>ң </a:t>
            </a:r>
            <a:r>
              <a:rPr lang="ru-RU" sz="2000" spc="-35" dirty="0" err="1">
                <a:solidFill>
                  <a:srgbClr val="000000"/>
                </a:solidFill>
                <a:latin typeface="Times New Roman" panose="02020603050405020304" pitchFamily="18" charset="0"/>
                <a:ea typeface="Times New Roman" panose="02020603050405020304" pitchFamily="18" charset="0"/>
              </a:rPr>
              <a:t>қабыну</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үрдістерін</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емдеу</a:t>
            </a:r>
            <a:r>
              <a:rPr lang="ru-RU" sz="2000" spc="-35" dirty="0">
                <a:solidFill>
                  <a:srgbClr val="000000"/>
                </a:solidFill>
                <a:latin typeface="Times New Roman" panose="02020603050405020304" pitchFamily="18" charset="0"/>
                <a:ea typeface="Times New Roman" panose="02020603050405020304" pitchFamily="18" charset="0"/>
              </a:rPr>
              <a:t> </a:t>
            </a:r>
            <a:r>
              <a:rPr lang="kk-KZ" sz="2000" spc="-35" dirty="0">
                <a:solidFill>
                  <a:srgbClr val="000000"/>
                </a:solidFill>
                <a:latin typeface="Times New Roman" panose="02020603050405020304" pitchFamily="18" charset="0"/>
                <a:ea typeface="Times New Roman" panose="02020603050405020304" pitchFamily="18" charset="0"/>
              </a:rPr>
              <a:t>ү</a:t>
            </a:r>
            <a:r>
              <a:rPr lang="ru-RU" sz="2000" spc="-35" dirty="0" err="1">
                <a:solidFill>
                  <a:srgbClr val="000000"/>
                </a:solidFill>
                <a:latin typeface="Times New Roman" panose="02020603050405020304" pitchFamily="18" charset="0"/>
                <a:ea typeface="Times New Roman" panose="02020603050405020304" pitchFamily="18" charset="0"/>
              </a:rPr>
              <a:t>шін</a:t>
            </a:r>
            <a:r>
              <a:rPr lang="ru-RU" sz="2000" spc="-35" dirty="0">
                <a:solidFill>
                  <a:srgbClr val="000000"/>
                </a:solidFill>
                <a:latin typeface="Times New Roman" panose="02020603050405020304" pitchFamily="18" charset="0"/>
                <a:ea typeface="Times New Roman" panose="02020603050405020304" pitchFamily="18" charset="0"/>
              </a:rPr>
              <a:t> </a:t>
            </a:r>
            <a:r>
              <a:rPr lang="kk-KZ" sz="2000" spc="-35" dirty="0">
                <a:solidFill>
                  <a:srgbClr val="000000"/>
                </a:solidFill>
                <a:latin typeface="Times New Roman" panose="02020603050405020304" pitchFamily="18" charset="0"/>
                <a:ea typeface="Times New Roman" panose="02020603050405020304" pitchFamily="18" charset="0"/>
              </a:rPr>
              <a:t>қ</a:t>
            </a:r>
            <a:r>
              <a:rPr lang="ru-RU" sz="2000" spc="-35" dirty="0" err="1">
                <a:solidFill>
                  <a:srgbClr val="000000"/>
                </a:solidFill>
                <a:latin typeface="Times New Roman" panose="02020603050405020304" pitchFamily="18" charset="0"/>
                <a:ea typeface="Times New Roman" panose="02020603050405020304" pitchFamily="18" charset="0"/>
              </a:rPr>
              <a:t>олданады</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Бұл</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пепараттарды</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енгізген</a:t>
            </a:r>
            <a:r>
              <a:rPr lang="ru-RU" sz="2000" spc="-35" dirty="0">
                <a:solidFill>
                  <a:srgbClr val="000000"/>
                </a:solidFill>
                <a:latin typeface="Times New Roman" panose="02020603050405020304" pitchFamily="18" charset="0"/>
                <a:ea typeface="Times New Roman" panose="02020603050405020304" pitchFamily="18" charset="0"/>
              </a:rPr>
              <a:t> ж</a:t>
            </a:r>
            <a:r>
              <a:rPr lang="kk-KZ" sz="2000" spc="-35" dirty="0">
                <a:solidFill>
                  <a:srgbClr val="000000"/>
                </a:solidFill>
                <a:latin typeface="Times New Roman" panose="02020603050405020304" pitchFamily="18" charset="0"/>
                <a:ea typeface="Times New Roman" panose="02020603050405020304" pitchFamily="18" charset="0"/>
              </a:rPr>
              <a:t>е</a:t>
            </a:r>
            <a:r>
              <a:rPr lang="ru-RU" sz="2000" spc="-35" dirty="0" err="1">
                <a:solidFill>
                  <a:srgbClr val="000000"/>
                </a:solidFill>
                <a:latin typeface="Times New Roman" panose="02020603050405020304" pitchFamily="18" charset="0"/>
                <a:ea typeface="Times New Roman" panose="02020603050405020304" pitchFamily="18" charset="0"/>
              </a:rPr>
              <a:t>рлерде</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жасушадан</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тыс</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сұйы</a:t>
            </a:r>
            <a:r>
              <a:rPr lang="kk-KZ" sz="2000" spc="-35" dirty="0">
                <a:solidFill>
                  <a:srgbClr val="000000"/>
                </a:solidFill>
                <a:latin typeface="Times New Roman" panose="02020603050405020304" pitchFamily="18" charset="0"/>
                <a:ea typeface="Times New Roman" panose="02020603050405020304" pitchFamily="18" charset="0"/>
              </a:rPr>
              <a:t>қ</a:t>
            </a:r>
            <a:r>
              <a:rPr lang="ru-RU" sz="2000" spc="-35" dirty="0">
                <a:solidFill>
                  <a:srgbClr val="000000"/>
                </a:solidFill>
                <a:latin typeface="Times New Roman" panose="02020603050405020304" pitchFamily="18" charset="0"/>
                <a:ea typeface="Times New Roman" panose="02020603050405020304" pitchFamily="18" charset="0"/>
              </a:rPr>
              <a:t>ты</a:t>
            </a:r>
            <a:r>
              <a:rPr lang="kk-KZ" sz="2000" spc="-35" dirty="0">
                <a:solidFill>
                  <a:srgbClr val="000000"/>
                </a:solidFill>
                <a:latin typeface="Times New Roman" panose="02020603050405020304" pitchFamily="18" charset="0"/>
                <a:ea typeface="Times New Roman" panose="02020603050405020304" pitchFamily="18" charset="0"/>
              </a:rPr>
              <a:t>ң</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шырыштың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экссудатты</a:t>
            </a:r>
            <a:r>
              <a:rPr lang="kk-KZ" sz="2000" spc="25" dirty="0">
                <a:solidFill>
                  <a:srgbClr val="000000"/>
                </a:solidFill>
                <a:latin typeface="Times New Roman" panose="02020603050405020304" pitchFamily="18" charset="0"/>
                <a:ea typeface="Times New Roman" panose="02020603050405020304" pitchFamily="18" charset="0"/>
              </a:rPr>
              <a:t>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жасуша</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бетінің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жасуша</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мембранасы</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коллоидтарыны</a:t>
            </a:r>
            <a:r>
              <a:rPr lang="kk-KZ" sz="2000" spc="-15" dirty="0">
                <a:solidFill>
                  <a:srgbClr val="000000"/>
                </a:solidFill>
                <a:latin typeface="Times New Roman" panose="02020603050405020304" pitchFamily="18" charset="0"/>
                <a:ea typeface="Times New Roman" panose="02020603050405020304" pitchFamily="18" charset="0"/>
              </a:rPr>
              <a:t>ң</a:t>
            </a:r>
            <a:r>
              <a:rPr lang="ru-RU" sz="2000" spc="-15" dirty="0">
                <a:solidFill>
                  <a:srgbClr val="000000"/>
                </a:solidFill>
                <a:latin typeface="Times New Roman" panose="02020603050405020304" pitchFamily="18" charset="0"/>
                <a:ea typeface="Times New Roman" panose="02020603050405020304" pitchFamily="18" charset="0"/>
              </a:rPr>
              <a:t> ты</a:t>
            </a:r>
            <a:r>
              <a:rPr lang="kk-KZ" sz="2000" spc="-15" dirty="0">
                <a:solidFill>
                  <a:srgbClr val="000000"/>
                </a:solidFill>
                <a:latin typeface="Times New Roman" panose="02020603050405020304" pitchFamily="18" charset="0"/>
                <a:ea typeface="Times New Roman" panose="02020603050405020304" pitchFamily="18" charset="0"/>
              </a:rPr>
              <a:t>ғы</a:t>
            </a:r>
            <a:r>
              <a:rPr lang="ru-RU" sz="2000" spc="-15" dirty="0" err="1">
                <a:solidFill>
                  <a:srgbClr val="000000"/>
                </a:solidFill>
                <a:latin typeface="Times New Roman" panose="02020603050405020304" pitchFamily="18" charset="0"/>
                <a:ea typeface="Times New Roman" panose="02020603050405020304" pitchFamily="18" charset="0"/>
              </a:rPr>
              <a:t>здалуы</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белоктардың</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жартылай</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15" dirty="0" err="1">
                <a:solidFill>
                  <a:srgbClr val="000000"/>
                </a:solidFill>
                <a:latin typeface="Times New Roman" panose="02020603050405020304" pitchFamily="18" charset="0"/>
                <a:ea typeface="Times New Roman" panose="02020603050405020304" pitchFamily="18" charset="0"/>
              </a:rPr>
              <a:t>коагуляциясы</a:t>
            </a:r>
            <a:r>
              <a:rPr lang="ru-RU" sz="2000" spc="-15" dirty="0">
                <a:solidFill>
                  <a:srgbClr val="000000"/>
                </a:solidFill>
                <a:latin typeface="Times New Roman" panose="02020603050405020304" pitchFamily="18" charset="0"/>
                <a:ea typeface="Times New Roman" panose="02020603050405020304" pitchFamily="18" charset="0"/>
              </a:rPr>
              <a:t>) </a:t>
            </a:r>
            <a:r>
              <a:rPr lang="ru-RU" sz="2000" spc="-50" dirty="0">
                <a:solidFill>
                  <a:srgbClr val="000000"/>
                </a:solidFill>
                <a:latin typeface="Times New Roman" panose="02020603050405020304" pitchFamily="18" charset="0"/>
                <a:ea typeface="Times New Roman" panose="02020603050405020304" pitchFamily="18" charset="0"/>
              </a:rPr>
              <a:t>бай</a:t>
            </a:r>
            <a:r>
              <a:rPr lang="kk-KZ" sz="2000" spc="-50" dirty="0">
                <a:solidFill>
                  <a:srgbClr val="000000"/>
                </a:solidFill>
                <a:latin typeface="Times New Roman" panose="02020603050405020304" pitchFamily="18" charset="0"/>
                <a:ea typeface="Times New Roman" panose="02020603050405020304" pitchFamily="18" charset="0"/>
              </a:rPr>
              <a:t>қ</a:t>
            </a:r>
            <a:r>
              <a:rPr lang="ru-RU" sz="2000" spc="-50" dirty="0">
                <a:solidFill>
                  <a:srgbClr val="000000"/>
                </a:solidFill>
                <a:latin typeface="Times New Roman" panose="02020603050405020304" pitchFamily="18" charset="0"/>
                <a:ea typeface="Times New Roman" panose="02020603050405020304" pitchFamily="18" charset="0"/>
              </a:rPr>
              <a:t>а</a:t>
            </a:r>
            <a:r>
              <a:rPr lang="kk-KZ" sz="2000" spc="-50" dirty="0">
                <a:solidFill>
                  <a:srgbClr val="000000"/>
                </a:solidFill>
                <a:latin typeface="Times New Roman" panose="02020603050405020304" pitchFamily="18" charset="0"/>
                <a:ea typeface="Times New Roman" panose="02020603050405020304" pitchFamily="18" charset="0"/>
              </a:rPr>
              <a:t>ла</a:t>
            </a:r>
            <a:r>
              <a:rPr lang="ru-RU" sz="2000" spc="-50" dirty="0" err="1">
                <a:solidFill>
                  <a:srgbClr val="000000"/>
                </a:solidFill>
                <a:latin typeface="Times New Roman" panose="02020603050405020304" pitchFamily="18" charset="0"/>
                <a:ea typeface="Times New Roman" panose="02020603050405020304" pitchFamily="18" charset="0"/>
              </a:rPr>
              <a:t>ды</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Осылай</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пайда</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болған</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қабы</a:t>
            </a:r>
            <a:r>
              <a:rPr lang="kk-KZ" sz="2000" spc="-50" dirty="0">
                <a:solidFill>
                  <a:srgbClr val="000000"/>
                </a:solidFill>
                <a:latin typeface="Times New Roman" panose="02020603050405020304" pitchFamily="18" charset="0"/>
                <a:ea typeface="Times New Roman" panose="02020603050405020304" pitchFamily="18" charset="0"/>
              </a:rPr>
              <a:t>қ</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сезімтал</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жүйке</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ұштарын</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50" dirty="0" err="1">
                <a:solidFill>
                  <a:srgbClr val="000000"/>
                </a:solidFill>
                <a:latin typeface="Times New Roman" panose="02020603050405020304" pitchFamily="18" charset="0"/>
                <a:ea typeface="Times New Roman" panose="02020603050405020304" pitchFamily="18" charset="0"/>
              </a:rPr>
              <a:t>тітіркенуден</a:t>
            </a:r>
            <a:r>
              <a:rPr lang="ru-RU" sz="2000" spc="-5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са</a:t>
            </a:r>
            <a:r>
              <a:rPr lang="kk-KZ" sz="2000" spc="10" dirty="0">
                <a:solidFill>
                  <a:srgbClr val="000000"/>
                </a:solidFill>
                <a:latin typeface="Times New Roman" panose="02020603050405020304" pitchFamily="18" charset="0"/>
                <a:ea typeface="Times New Roman" panose="02020603050405020304" pitchFamily="18" charset="0"/>
              </a:rPr>
              <a:t>қ</a:t>
            </a:r>
            <a:r>
              <a:rPr lang="ru-RU" sz="2000" spc="10" dirty="0" err="1">
                <a:solidFill>
                  <a:srgbClr val="000000"/>
                </a:solidFill>
                <a:latin typeface="Times New Roman" panose="02020603050405020304" pitchFamily="18" charset="0"/>
                <a:ea typeface="Times New Roman" panose="02020603050405020304" pitchFamily="18" charset="0"/>
              </a:rPr>
              <a:t>тайды</a:t>
            </a:r>
            <a:r>
              <a:rPr lang="ru-RU" sz="2000" spc="10" dirty="0">
                <a:solidFill>
                  <a:srgbClr val="000000"/>
                </a:solidFill>
                <a:latin typeface="Times New Roman" panose="02020603050405020304" pitchFamily="18" charset="0"/>
                <a:ea typeface="Times New Roman" panose="02020603050405020304" pitchFamily="18" charset="0"/>
              </a:rPr>
              <a:t> ж</a:t>
            </a:r>
            <a:r>
              <a:rPr lang="kk-KZ" sz="2000" spc="10" dirty="0">
                <a:solidFill>
                  <a:srgbClr val="000000"/>
                </a:solidFill>
                <a:latin typeface="Times New Roman" panose="02020603050405020304" pitchFamily="18" charset="0"/>
                <a:ea typeface="Times New Roman" panose="02020603050405020304" pitchFamily="18" charset="0"/>
              </a:rPr>
              <a:t>ә</a:t>
            </a:r>
            <a:r>
              <a:rPr lang="ru-RU" sz="2000" spc="10" dirty="0">
                <a:solidFill>
                  <a:srgbClr val="000000"/>
                </a:solidFill>
                <a:latin typeface="Times New Roman" panose="02020603050405020304" pitchFamily="18" charset="0"/>
                <a:ea typeface="Times New Roman" panose="02020603050405020304" pitchFamily="18" charset="0"/>
              </a:rPr>
              <a:t>не </a:t>
            </a:r>
            <a:r>
              <a:rPr lang="ru-RU" sz="2000" spc="10" dirty="0" err="1">
                <a:solidFill>
                  <a:srgbClr val="000000"/>
                </a:solidFill>
                <a:latin typeface="Times New Roman" panose="02020603050405020304" pitchFamily="18" charset="0"/>
                <a:ea typeface="Times New Roman" panose="02020603050405020304" pitchFamily="18" charset="0"/>
              </a:rPr>
              <a:t>ауыру</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сезімі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төмендейді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Сонымен</a:t>
            </a:r>
            <a:r>
              <a:rPr lang="ru-RU" sz="2000" spc="10" dirty="0">
                <a:solidFill>
                  <a:srgbClr val="000000"/>
                </a:solidFill>
                <a:latin typeface="Times New Roman" panose="02020603050405020304" pitchFamily="18" charset="0"/>
                <a:ea typeface="Times New Roman" panose="02020603050405020304" pitchFamily="18" charset="0"/>
              </a:rPr>
              <a:t> </a:t>
            </a:r>
            <a:r>
              <a:rPr lang="kk-KZ" sz="2000" spc="10" dirty="0">
                <a:solidFill>
                  <a:srgbClr val="000000"/>
                </a:solidFill>
                <a:latin typeface="Times New Roman" panose="02020603050405020304" pitchFamily="18" charset="0"/>
                <a:ea typeface="Times New Roman" panose="02020603050405020304" pitchFamily="18" charset="0"/>
              </a:rPr>
              <a:t>қ</a:t>
            </a:r>
            <a:r>
              <a:rPr lang="ru-RU" sz="2000" spc="10" dirty="0" err="1">
                <a:solidFill>
                  <a:srgbClr val="000000"/>
                </a:solidFill>
                <a:latin typeface="Times New Roman" panose="02020603050405020304" pitchFamily="18" charset="0"/>
                <a:ea typeface="Times New Roman" panose="02020603050405020304" pitchFamily="18" charset="0"/>
              </a:rPr>
              <a:t>атар</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10" dirty="0" err="1">
                <a:solidFill>
                  <a:srgbClr val="000000"/>
                </a:solidFill>
                <a:latin typeface="Times New Roman" panose="02020603050405020304" pitchFamily="18" charset="0"/>
                <a:ea typeface="Times New Roman" panose="02020603050405020304" pitchFamily="18" charset="0"/>
              </a:rPr>
              <a:t>жергілікті</a:t>
            </a:r>
            <a:r>
              <a:rPr lang="ru-RU" sz="2000" spc="10"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тамырлардың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тарылуын</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олардың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өткізгіштігінің</a:t>
            </a:r>
            <a:r>
              <a:rPr lang="ru-RU" sz="2000" spc="-25" dirty="0">
                <a:solidFill>
                  <a:srgbClr val="000000"/>
                </a:solidFill>
                <a:latin typeface="Times New Roman" panose="02020603050405020304" pitchFamily="18" charset="0"/>
                <a:ea typeface="Times New Roman" panose="02020603050405020304" pitchFamily="18" charset="0"/>
              </a:rPr>
              <a:t> т</a:t>
            </a:r>
            <a:r>
              <a:rPr lang="kk-KZ" sz="2000" spc="-25" dirty="0">
                <a:solidFill>
                  <a:srgbClr val="000000"/>
                </a:solidFill>
                <a:latin typeface="Times New Roman" panose="02020603050405020304" pitchFamily="18" charset="0"/>
                <a:ea typeface="Times New Roman" panose="02020603050405020304" pitchFamily="18" charset="0"/>
              </a:rPr>
              <a:t>ө</a:t>
            </a:r>
            <a:r>
              <a:rPr lang="ru-RU" sz="2000" spc="-25" dirty="0" err="1">
                <a:solidFill>
                  <a:srgbClr val="000000"/>
                </a:solidFill>
                <a:latin typeface="Times New Roman" panose="02020603050405020304" pitchFamily="18" charset="0"/>
                <a:ea typeface="Times New Roman" panose="02020603050405020304" pitchFamily="18" charset="0"/>
              </a:rPr>
              <a:t>мендеуін</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25" dirty="0" err="1">
                <a:solidFill>
                  <a:srgbClr val="000000"/>
                </a:solidFill>
                <a:latin typeface="Times New Roman" panose="02020603050405020304" pitchFamily="18" charset="0"/>
                <a:ea typeface="Times New Roman" panose="02020603050405020304" pitchFamily="18" charset="0"/>
              </a:rPr>
              <a:t>экссудаттың</a:t>
            </a:r>
            <a:r>
              <a:rPr lang="ru-RU" sz="2000" spc="-2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азаюын</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сонымен</a:t>
            </a:r>
            <a:r>
              <a:rPr lang="ru-RU" sz="2000" spc="-35" dirty="0">
                <a:solidFill>
                  <a:srgbClr val="000000"/>
                </a:solidFill>
                <a:latin typeface="Times New Roman" panose="02020603050405020304" pitchFamily="18" charset="0"/>
                <a:ea typeface="Times New Roman" panose="02020603050405020304" pitchFamily="18" charset="0"/>
              </a:rPr>
              <a:t> </a:t>
            </a:r>
            <a:r>
              <a:rPr lang="kk-KZ" sz="2000" spc="-35" dirty="0">
                <a:solidFill>
                  <a:srgbClr val="000000"/>
                </a:solidFill>
                <a:latin typeface="Times New Roman" panose="02020603050405020304" pitchFamily="18" charset="0"/>
                <a:ea typeface="Times New Roman" panose="02020603050405020304" pitchFamily="18" charset="0"/>
              </a:rPr>
              <a:t>қ</a:t>
            </a:r>
            <a:r>
              <a:rPr lang="ru-RU" sz="2000" spc="-35" dirty="0" err="1">
                <a:solidFill>
                  <a:srgbClr val="000000"/>
                </a:solidFill>
                <a:latin typeface="Times New Roman" panose="02020603050405020304" pitchFamily="18" charset="0"/>
                <a:ea typeface="Times New Roman" panose="02020603050405020304" pitchFamily="18" charset="0"/>
              </a:rPr>
              <a:t>атар</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ферменттердің</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ыдырауын</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35" dirty="0" err="1">
                <a:solidFill>
                  <a:srgbClr val="000000"/>
                </a:solidFill>
                <a:latin typeface="Times New Roman" panose="02020603050405020304" pitchFamily="18" charset="0"/>
                <a:ea typeface="Times New Roman" panose="02020603050405020304" pitchFamily="18" charset="0"/>
              </a:rPr>
              <a:t>шақырады</a:t>
            </a:r>
            <a:r>
              <a:rPr lang="ru-RU" sz="2000" spc="-35" dirty="0">
                <a:solidFill>
                  <a:srgbClr val="000000"/>
                </a:solidFill>
                <a:latin typeface="Times New Roman" panose="02020603050405020304" pitchFamily="18" charset="0"/>
                <a:ea typeface="Times New Roman" panose="02020603050405020304" pitchFamily="18" charset="0"/>
              </a:rPr>
              <a:t>. Осы </a:t>
            </a:r>
            <a:r>
              <a:rPr lang="ru-RU" sz="2000" spc="-35" dirty="0" err="1">
                <a:solidFill>
                  <a:srgbClr val="000000"/>
                </a:solidFill>
                <a:latin typeface="Times New Roman" panose="02020603050405020304" pitchFamily="18" charset="0"/>
                <a:ea typeface="Times New Roman" panose="02020603050405020304" pitchFamily="18" charset="0"/>
              </a:rPr>
              <a:t>көрністің</a:t>
            </a:r>
            <a:r>
              <a:rPr lang="ru-RU" sz="2000" spc="-35" dirty="0">
                <a:solidFill>
                  <a:srgbClr val="000000"/>
                </a:solidFill>
                <a:latin typeface="Times New Roman" panose="02020603050405020304" pitchFamily="18" charset="0"/>
                <a:ea typeface="Times New Roman" panose="02020603050405020304" pitchFamily="18" charset="0"/>
              </a:rPr>
              <a:t> </a:t>
            </a:r>
            <a:r>
              <a:rPr lang="ru-RU" sz="2000" spc="-20" dirty="0">
                <a:solidFill>
                  <a:srgbClr val="000000"/>
                </a:solidFill>
                <a:latin typeface="Times New Roman" panose="02020603050405020304" pitchFamily="18" charset="0"/>
                <a:ea typeface="Times New Roman" panose="02020603050405020304" pitchFamily="18" charset="0"/>
              </a:rPr>
              <a:t>б</a:t>
            </a:r>
            <a:r>
              <a:rPr lang="kk-KZ" sz="2000" spc="-20" dirty="0">
                <a:solidFill>
                  <a:srgbClr val="000000"/>
                </a:solidFill>
                <a:latin typeface="Times New Roman" panose="02020603050405020304" pitchFamily="18" charset="0"/>
                <a:ea typeface="Times New Roman" panose="02020603050405020304" pitchFamily="18" charset="0"/>
              </a:rPr>
              <a:t>ә</a:t>
            </a:r>
            <a:r>
              <a:rPr lang="ru-RU" sz="2000" spc="-20" dirty="0" err="1">
                <a:solidFill>
                  <a:srgbClr val="000000"/>
                </a:solidFill>
                <a:latin typeface="Times New Roman" panose="02020603050405020304" pitchFamily="18" charset="0"/>
                <a:ea typeface="Times New Roman" panose="02020603050405020304" pitchFamily="18" charset="0"/>
              </a:rPr>
              <a:t>рі</a:t>
            </a:r>
            <a:r>
              <a:rPr lang="ru-RU" sz="2000" spc="-20" dirty="0">
                <a:solidFill>
                  <a:srgbClr val="000000"/>
                </a:solidFill>
                <a:latin typeface="Times New Roman" panose="02020603050405020304" pitchFamily="18" charset="0"/>
                <a:ea typeface="Times New Roman" panose="02020603050405020304" pitchFamily="18" charset="0"/>
              </a:rPr>
              <a:t> </a:t>
            </a:r>
            <a:r>
              <a:rPr lang="kk-KZ" sz="2000" spc="-20" dirty="0">
                <a:solidFill>
                  <a:srgbClr val="000000"/>
                </a:solidFill>
                <a:latin typeface="Times New Roman" panose="02020603050405020304" pitchFamily="18" charset="0"/>
                <a:ea typeface="Times New Roman" panose="02020603050405020304" pitchFamily="18" charset="0"/>
              </a:rPr>
              <a:t>қ</a:t>
            </a:r>
            <a:r>
              <a:rPr lang="ru-RU" sz="2000" spc="-20" dirty="0" err="1">
                <a:solidFill>
                  <a:srgbClr val="000000"/>
                </a:solidFill>
                <a:latin typeface="Times New Roman" panose="02020603050405020304" pitchFamily="18" charset="0"/>
                <a:ea typeface="Times New Roman" panose="02020603050405020304" pitchFamily="18" charset="0"/>
              </a:rPr>
              <a:t>абыну</a:t>
            </a:r>
            <a:r>
              <a:rPr lang="ru-RU" sz="2000" spc="-20" dirty="0">
                <a:solidFill>
                  <a:srgbClr val="000000"/>
                </a:solidFill>
                <a:latin typeface="Times New Roman" panose="02020603050405020304" pitchFamily="18" charset="0"/>
                <a:ea typeface="Times New Roman" panose="02020603050405020304" pitchFamily="18" charset="0"/>
              </a:rPr>
              <a:t> </a:t>
            </a:r>
            <a:r>
              <a:rPr lang="ru-RU" sz="2000" spc="-20" dirty="0" err="1">
                <a:solidFill>
                  <a:srgbClr val="000000"/>
                </a:solidFill>
                <a:latin typeface="Times New Roman" panose="02020603050405020304" pitchFamily="18" charset="0"/>
                <a:ea typeface="Times New Roman" panose="02020603050405020304" pitchFamily="18" charset="0"/>
              </a:rPr>
              <a:t>үрдістерінің</a:t>
            </a:r>
            <a:r>
              <a:rPr lang="ru-RU" sz="2000" spc="-20" dirty="0">
                <a:solidFill>
                  <a:srgbClr val="000000"/>
                </a:solidFill>
                <a:latin typeface="Times New Roman" panose="02020603050405020304" pitchFamily="18" charset="0"/>
                <a:ea typeface="Times New Roman" panose="02020603050405020304" pitchFamily="18" charset="0"/>
              </a:rPr>
              <a:t> </a:t>
            </a:r>
            <a:r>
              <a:rPr lang="ru-RU" sz="2000" spc="-20" dirty="0" err="1">
                <a:solidFill>
                  <a:srgbClr val="000000"/>
                </a:solidFill>
                <a:latin typeface="Times New Roman" panose="02020603050405020304" pitchFamily="18" charset="0"/>
                <a:ea typeface="Times New Roman" panose="02020603050405020304" pitchFamily="18" charset="0"/>
              </a:rPr>
              <a:t>дамуына</a:t>
            </a:r>
            <a:r>
              <a:rPr lang="ru-RU" sz="2000" spc="-20" dirty="0">
                <a:solidFill>
                  <a:srgbClr val="000000"/>
                </a:solidFill>
                <a:latin typeface="Times New Roman" panose="02020603050405020304" pitchFamily="18" charset="0"/>
                <a:ea typeface="Times New Roman" panose="02020603050405020304" pitchFamily="18" charset="0"/>
              </a:rPr>
              <a:t> </a:t>
            </a:r>
            <a:r>
              <a:rPr lang="ru-RU" sz="2000" spc="-20" dirty="0" err="1">
                <a:solidFill>
                  <a:srgbClr val="000000"/>
                </a:solidFill>
                <a:latin typeface="Times New Roman" panose="02020603050405020304" pitchFamily="18" charset="0"/>
                <a:ea typeface="Times New Roman" panose="02020603050405020304" pitchFamily="18" charset="0"/>
              </a:rPr>
              <a:t>кедергі</a:t>
            </a:r>
            <a:r>
              <a:rPr lang="ru-RU" sz="2000" spc="-20" dirty="0">
                <a:solidFill>
                  <a:srgbClr val="000000"/>
                </a:solidFill>
                <a:latin typeface="Times New Roman" panose="02020603050405020304" pitchFamily="18" charset="0"/>
                <a:ea typeface="Times New Roman" panose="02020603050405020304" pitchFamily="18" charset="0"/>
              </a:rPr>
              <a:t> </a:t>
            </a:r>
            <a:r>
              <a:rPr lang="ru-RU" sz="2000" spc="-20" dirty="0" err="1">
                <a:solidFill>
                  <a:srgbClr val="000000"/>
                </a:solidFill>
                <a:latin typeface="Times New Roman" panose="02020603050405020304" pitchFamily="18" charset="0"/>
                <a:ea typeface="Times New Roman" panose="02020603050405020304" pitchFamily="18" charset="0"/>
              </a:rPr>
              <a:t>жасайды</a:t>
            </a:r>
            <a:r>
              <a:rPr lang="ru-RU" sz="2000" spc="-20" dirty="0">
                <a:solidFill>
                  <a:srgbClr val="000000"/>
                </a:solidFill>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5609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467600" cy="2714644"/>
          </a:xfrm>
        </p:spPr>
        <p:txBody>
          <a:bodyPr/>
          <a:lstStyle/>
          <a:p>
            <a:pPr>
              <a:defRPr/>
            </a:pPr>
            <a:r>
              <a:rPr lang="kk-KZ" sz="2400" b="1" dirty="0" smtClean="0">
                <a:solidFill>
                  <a:srgbClr val="060606"/>
                </a:solidFill>
                <a:latin typeface="Times New Roman" pitchFamily="18" charset="0"/>
                <a:cs typeface="Times New Roman" pitchFamily="18" charset="0"/>
              </a:rPr>
              <a:t>Бырыстырғыш заттар келесі топтарға бөлінеді:</a:t>
            </a:r>
            <a:r>
              <a:rPr lang="ru-RU" sz="2400" b="1" dirty="0" smtClean="0">
                <a:solidFill>
                  <a:srgbClr val="060606"/>
                </a:solidFill>
                <a:latin typeface="Times New Roman" pitchFamily="18" charset="0"/>
                <a:cs typeface="Times New Roman" pitchFamily="18" charset="0"/>
              </a:rPr>
              <a:t/>
            </a:r>
            <a:br>
              <a:rPr lang="ru-RU" sz="2400" b="1" dirty="0" smtClean="0">
                <a:solidFill>
                  <a:srgbClr val="060606"/>
                </a:solidFill>
                <a:latin typeface="Times New Roman" pitchFamily="18" charset="0"/>
                <a:cs typeface="Times New Roman" pitchFamily="18" charset="0"/>
              </a:rPr>
            </a:br>
            <a:r>
              <a:rPr lang="kk-KZ" sz="2200" b="1" dirty="0" smtClean="0">
                <a:solidFill>
                  <a:srgbClr val="060606"/>
                </a:solidFill>
                <a:latin typeface="Times New Roman" pitchFamily="18" charset="0"/>
                <a:cs typeface="Times New Roman" pitchFamily="18" charset="0"/>
              </a:rPr>
              <a:t>а) Органикалық</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dirty="0" smtClean="0">
                <a:solidFill>
                  <a:srgbClr val="060606"/>
                </a:solidFill>
                <a:latin typeface="Times New Roman" pitchFamily="18" charset="0"/>
                <a:cs typeface="Times New Roman" pitchFamily="18" charset="0"/>
              </a:rPr>
              <a:t>Танин     Емен қабығының қайнатпасы</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b="1" dirty="0" smtClean="0">
                <a:solidFill>
                  <a:srgbClr val="060606"/>
                </a:solidFill>
                <a:latin typeface="Times New Roman" pitchFamily="18" charset="0"/>
                <a:cs typeface="Times New Roman" pitchFamily="18" charset="0"/>
              </a:rPr>
              <a:t>б) Бейорганикалық</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dirty="0" smtClean="0">
                <a:solidFill>
                  <a:srgbClr val="060606"/>
                </a:solidFill>
                <a:latin typeface="Times New Roman" pitchFamily="18" charset="0"/>
                <a:cs typeface="Times New Roman" pitchFamily="18" charset="0"/>
              </a:rPr>
              <a:t>Қорғасын ацетаты                              Мырыш сульфаты</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dirty="0" smtClean="0">
                <a:solidFill>
                  <a:srgbClr val="060606"/>
                </a:solidFill>
                <a:latin typeface="Times New Roman" pitchFamily="18" charset="0"/>
                <a:cs typeface="Times New Roman" pitchFamily="18" charset="0"/>
              </a:rPr>
              <a:t>Мырыш тотығы                                  Мыс сульфаты</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dirty="0" smtClean="0">
                <a:solidFill>
                  <a:srgbClr val="060606"/>
                </a:solidFill>
                <a:latin typeface="Times New Roman" pitchFamily="18" charset="0"/>
                <a:cs typeface="Times New Roman" pitchFamily="18" charset="0"/>
              </a:rPr>
              <a:t>Күміс нитраты                                    Ашудас</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r>
              <a:rPr lang="kk-KZ" sz="2200" dirty="0" smtClean="0">
                <a:solidFill>
                  <a:srgbClr val="060606"/>
                </a:solidFill>
                <a:latin typeface="Times New Roman" pitchFamily="18" charset="0"/>
                <a:cs typeface="Times New Roman" pitchFamily="18" charset="0"/>
              </a:rPr>
              <a:t>Висмуттың негізгі нитраты</a:t>
            </a:r>
            <a:r>
              <a:rPr lang="ru-RU" sz="2200" dirty="0" smtClean="0">
                <a:solidFill>
                  <a:srgbClr val="060606"/>
                </a:solidFill>
                <a:latin typeface="Times New Roman" pitchFamily="18" charset="0"/>
                <a:cs typeface="Times New Roman" pitchFamily="18" charset="0"/>
              </a:rPr>
              <a:t/>
            </a:r>
            <a:br>
              <a:rPr lang="ru-RU" sz="2200" dirty="0" smtClean="0">
                <a:solidFill>
                  <a:srgbClr val="060606"/>
                </a:solidFill>
                <a:latin typeface="Times New Roman" pitchFamily="18" charset="0"/>
                <a:cs typeface="Times New Roman" pitchFamily="18" charset="0"/>
              </a:rPr>
            </a:br>
            <a:endParaRPr lang="ru-RU" sz="2200" dirty="0">
              <a:solidFill>
                <a:srgbClr val="060606"/>
              </a:solidFill>
            </a:endParaRPr>
          </a:p>
        </p:txBody>
      </p:sp>
      <p:pic>
        <p:nvPicPr>
          <p:cNvPr id="4" name="Picture 10" descr="C:\Users\User\Desktop\IMG_2648.jpg"/>
          <p:cNvPicPr>
            <a:picLocks noChangeAspect="1" noChangeArrowheads="1"/>
          </p:cNvPicPr>
          <p:nvPr/>
        </p:nvPicPr>
        <p:blipFill>
          <a:blip r:embed="rId2" cstate="print">
            <a:extLst/>
          </a:blip>
          <a:srcRect/>
          <a:stretch>
            <a:fillRect/>
          </a:stretch>
        </p:blipFill>
        <p:spPr bwMode="auto">
          <a:xfrm>
            <a:off x="1285852" y="3643314"/>
            <a:ext cx="2232248" cy="2225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5" name="Picture 11" descr="C:\Users\User\Desktop\s3507710.jpg"/>
          <p:cNvPicPr>
            <a:picLocks noChangeAspect="1" noChangeArrowheads="1"/>
          </p:cNvPicPr>
          <p:nvPr/>
        </p:nvPicPr>
        <p:blipFill>
          <a:blip r:embed="rId3" cstate="print">
            <a:extLst/>
          </a:blip>
          <a:srcRect/>
          <a:stretch>
            <a:fillRect/>
          </a:stretch>
        </p:blipFill>
        <p:spPr bwMode="auto">
          <a:xfrm>
            <a:off x="5214942" y="3500438"/>
            <a:ext cx="2471163" cy="2409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500042"/>
            <a:ext cx="4643470" cy="4893647"/>
          </a:xfrm>
          <a:prstGeom prst="rect">
            <a:avLst/>
          </a:prstGeom>
        </p:spPr>
        <p:txBody>
          <a:bodyPr wrap="square">
            <a:spAutoFit/>
          </a:bodyPr>
          <a:lstStyle/>
          <a:p>
            <a:pPr>
              <a:defRPr/>
            </a:pPr>
            <a:r>
              <a:rPr lang="kk-KZ" sz="2400" b="1" dirty="0" smtClean="0">
                <a:solidFill>
                  <a:srgbClr val="060606"/>
                </a:solidFill>
                <a:latin typeface="Times New Roman" pitchFamily="18" charset="0"/>
                <a:cs typeface="Times New Roman" pitchFamily="18" charset="0"/>
              </a:rPr>
              <a:t>        Танин- </a:t>
            </a:r>
            <a:r>
              <a:rPr lang="kk-KZ" sz="2400" dirty="0" smtClean="0">
                <a:solidFill>
                  <a:srgbClr val="060606"/>
                </a:solidFill>
                <a:latin typeface="Times New Roman" pitchFamily="18" charset="0"/>
                <a:cs typeface="Times New Roman" pitchFamily="18" charset="0"/>
              </a:rPr>
              <a:t>галлоилікті (галлодубильная) қышқыл. Кіші азиялық еменнің немесе сумах тұқымдас өсімдіктердің өскіншегі болып келетін сия жаңғақтарынан (чернильные орешки) (Gallae turcicae) алынады. Ерітінділер және жағар май түрінде тағайындалады.Емен қабығынан дайындалған қайнатпада бырыстыратын әсер көрсететін заттардың айтарлықтай мөлшері бар.</a:t>
            </a:r>
            <a:endParaRPr lang="ru-RU" sz="2400" dirty="0">
              <a:solidFill>
                <a:srgbClr val="060606"/>
              </a:solidFill>
              <a:latin typeface="Times New Roman" pitchFamily="18" charset="0"/>
              <a:cs typeface="Times New Roman" pitchFamily="18" charset="0"/>
            </a:endParaRPr>
          </a:p>
        </p:txBody>
      </p:sp>
      <p:pic>
        <p:nvPicPr>
          <p:cNvPr id="5" name="Picture 11" descr="C:\Users\User\Desktop\IMG_2648.jpg"/>
          <p:cNvPicPr>
            <a:picLocks noChangeAspect="1" noChangeArrowheads="1"/>
          </p:cNvPicPr>
          <p:nvPr/>
        </p:nvPicPr>
        <p:blipFill>
          <a:blip r:embed="rId2" cstate="print"/>
          <a:srcRect/>
          <a:stretch>
            <a:fillRect/>
          </a:stretch>
        </p:blipFill>
        <p:spPr bwMode="auto">
          <a:xfrm>
            <a:off x="5786446" y="1643050"/>
            <a:ext cx="2312988" cy="2555875"/>
          </a:xfrm>
          <a:prstGeom prst="rect">
            <a:avLst/>
          </a:prstGeom>
          <a:ln>
            <a:noFill/>
          </a:ln>
          <a:effectLst>
            <a:outerShdw blurRad="190500" algn="tl" rotWithShape="0">
              <a:srgbClr val="000000">
                <a:alpha val="70000"/>
              </a:srgbClr>
            </a:outerShdw>
          </a:effectLs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7560840" cy="5847755"/>
          </a:xfrm>
          <a:prstGeom prst="rect">
            <a:avLst/>
          </a:prstGeom>
        </p:spPr>
        <p:txBody>
          <a:bodyPr wrap="square">
            <a:spAutoFit/>
          </a:bodyPr>
          <a:lstStyle/>
          <a:p>
            <a:pPr marL="24130" marR="12065" indent="274320" algn="just">
              <a:spcAft>
                <a:spcPts val="0"/>
              </a:spcAft>
            </a:pPr>
            <a:r>
              <a:rPr lang="ru-RU" sz="2200" spc="300" dirty="0" err="1">
                <a:solidFill>
                  <a:srgbClr val="000000"/>
                </a:solidFill>
                <a:latin typeface="Times New Roman" panose="02020603050405020304" pitchFamily="18" charset="0"/>
                <a:ea typeface="Times New Roman" panose="02020603050405020304" pitchFamily="18" charset="0"/>
              </a:rPr>
              <a:t>Емен</a:t>
            </a:r>
            <a:r>
              <a:rPr lang="ru-RU" sz="2200" dirty="0">
                <a:solidFill>
                  <a:srgbClr val="000000"/>
                </a:solidFill>
                <a:latin typeface="Times New Roman" panose="02020603050405020304" pitchFamily="18" charset="0"/>
                <a:ea typeface="Times New Roman" panose="02020603050405020304" pitchFamily="18" charset="0"/>
              </a:rPr>
              <a:t> </a:t>
            </a:r>
            <a:r>
              <a:rPr lang="ru-RU" sz="2200" spc="300" dirty="0" err="1">
                <a:solidFill>
                  <a:srgbClr val="000000"/>
                </a:solidFill>
                <a:latin typeface="Times New Roman" panose="02020603050405020304" pitchFamily="18" charset="0"/>
                <a:ea typeface="Times New Roman" panose="02020603050405020304" pitchFamily="18" charset="0"/>
              </a:rPr>
              <a:t>қабығынан</a:t>
            </a:r>
            <a:r>
              <a:rPr lang="ru-RU" sz="2200" dirty="0">
                <a:solidFill>
                  <a:srgbClr val="000000"/>
                </a:solidFill>
                <a:latin typeface="Times New Roman" panose="02020603050405020304" pitchFamily="18" charset="0"/>
                <a:ea typeface="Times New Roman" panose="02020603050405020304" pitchFamily="18" charset="0"/>
              </a:rPr>
              <a:t> </a:t>
            </a:r>
            <a:r>
              <a:rPr lang="ru-RU" sz="2200" spc="-25" dirty="0" err="1">
                <a:solidFill>
                  <a:srgbClr val="000000"/>
                </a:solidFill>
                <a:latin typeface="Times New Roman" panose="02020603050405020304" pitchFamily="18" charset="0"/>
                <a:ea typeface="Times New Roman" panose="02020603050405020304" pitchFamily="18" charset="0"/>
              </a:rPr>
              <a:t>дайындалған</a:t>
            </a:r>
            <a:r>
              <a:rPr lang="ru-RU" sz="2200" spc="-25" dirty="0">
                <a:solidFill>
                  <a:srgbClr val="000000"/>
                </a:solidFill>
                <a:latin typeface="Times New Roman" panose="02020603050405020304" pitchFamily="18" charset="0"/>
                <a:ea typeface="Times New Roman" panose="02020603050405020304" pitchFamily="18" charset="0"/>
              </a:rPr>
              <a:t> </a:t>
            </a:r>
            <a:r>
              <a:rPr lang="kk-KZ" sz="2200" spc="-25" dirty="0">
                <a:solidFill>
                  <a:srgbClr val="000000"/>
                </a:solidFill>
                <a:latin typeface="Times New Roman" panose="02020603050405020304" pitchFamily="18" charset="0"/>
                <a:ea typeface="Times New Roman" panose="02020603050405020304" pitchFamily="18" charset="0"/>
              </a:rPr>
              <a:t>қ</a:t>
            </a:r>
            <a:r>
              <a:rPr lang="ru-RU" sz="2200" spc="-25" dirty="0" err="1">
                <a:solidFill>
                  <a:srgbClr val="000000"/>
                </a:solidFill>
                <a:latin typeface="Times New Roman" panose="02020603050405020304" pitchFamily="18" charset="0"/>
                <a:ea typeface="Times New Roman" panose="02020603050405020304" pitchFamily="18" charset="0"/>
              </a:rPr>
              <a:t>айнатпада</a:t>
            </a:r>
            <a:r>
              <a:rPr lang="ru-RU" sz="2200" spc="-25" dirty="0">
                <a:solidFill>
                  <a:srgbClr val="000000"/>
                </a:solidFill>
                <a:latin typeface="Times New Roman" panose="02020603050405020304" pitchFamily="18" charset="0"/>
                <a:ea typeface="Times New Roman" panose="02020603050405020304" pitchFamily="18" charset="0"/>
              </a:rPr>
              <a:t> </a:t>
            </a:r>
            <a:r>
              <a:rPr lang="kk-KZ" sz="2200" spc="-25" dirty="0">
                <a:solidFill>
                  <a:srgbClr val="000000"/>
                </a:solidFill>
                <a:latin typeface="Times New Roman" panose="02020603050405020304" pitchFamily="18" charset="0"/>
                <a:ea typeface="Times New Roman" panose="02020603050405020304" pitchFamily="18" charset="0"/>
              </a:rPr>
              <a:t>қ</a:t>
            </a:r>
            <a:r>
              <a:rPr lang="ru-RU" sz="2200" spc="-25" dirty="0" err="1">
                <a:solidFill>
                  <a:srgbClr val="000000"/>
                </a:solidFill>
                <a:latin typeface="Times New Roman" panose="02020603050405020304" pitchFamily="18" charset="0"/>
                <a:ea typeface="Times New Roman" panose="02020603050405020304" pitchFamily="18" charset="0"/>
              </a:rPr>
              <a:t>армаушы</a:t>
            </a:r>
            <a:r>
              <a:rPr lang="ru-RU" sz="2200" spc="-25" dirty="0">
                <a:solidFill>
                  <a:srgbClr val="000000"/>
                </a:solidFill>
                <a:latin typeface="Times New Roman" panose="02020603050405020304" pitchFamily="18" charset="0"/>
                <a:ea typeface="Times New Roman" panose="02020603050405020304" pitchFamily="18" charset="0"/>
              </a:rPr>
              <a:t> </a:t>
            </a:r>
            <a:r>
              <a:rPr lang="ru-RU" sz="2200" spc="-25" dirty="0" err="1">
                <a:solidFill>
                  <a:srgbClr val="000000"/>
                </a:solidFill>
                <a:latin typeface="Times New Roman" panose="02020603050405020304" pitchFamily="18" charset="0"/>
                <a:ea typeface="Times New Roman" panose="02020603050405020304" pitchFamily="18" charset="0"/>
              </a:rPr>
              <a:t>әсер</a:t>
            </a:r>
            <a:r>
              <a:rPr lang="ru-RU" sz="2200" spc="-2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көрсететін</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илік</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заттардың</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айтарлықтай</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мөлшері</a:t>
            </a:r>
            <a:r>
              <a:rPr lang="ru-RU" sz="2200" spc="-15" dirty="0">
                <a:solidFill>
                  <a:srgbClr val="000000"/>
                </a:solidFill>
                <a:latin typeface="Times New Roman" panose="02020603050405020304" pitchFamily="18" charset="0"/>
                <a:ea typeface="Times New Roman" panose="02020603050405020304" pitchFamily="18" charset="0"/>
              </a:rPr>
              <a:t> бар.</a:t>
            </a:r>
            <a:endParaRPr lang="ru-RU" sz="2200" dirty="0">
              <a:latin typeface="Times New Roman" panose="02020603050405020304" pitchFamily="18" charset="0"/>
              <a:ea typeface="Times New Roman" panose="02020603050405020304" pitchFamily="18" charset="0"/>
            </a:endParaRPr>
          </a:p>
          <a:p>
            <a:pPr marL="8890" marR="15240" indent="280670" algn="just">
              <a:spcBef>
                <a:spcPts val="25"/>
              </a:spcBef>
              <a:spcAft>
                <a:spcPts val="0"/>
              </a:spcAft>
            </a:pPr>
            <a:r>
              <a:rPr lang="ru-RU" sz="2200" spc="15" dirty="0" err="1">
                <a:solidFill>
                  <a:srgbClr val="000000"/>
                </a:solidFill>
                <a:latin typeface="Times New Roman" panose="02020603050405020304" pitchFamily="18" charset="0"/>
                <a:ea typeface="Times New Roman" panose="02020603050405020304" pitchFamily="18" charset="0"/>
              </a:rPr>
              <a:t>Бейорганикалы</a:t>
            </a:r>
            <a:r>
              <a:rPr lang="kk-KZ" sz="2200" spc="15" dirty="0">
                <a:solidFill>
                  <a:srgbClr val="000000"/>
                </a:solidFill>
                <a:latin typeface="Times New Roman" panose="02020603050405020304" pitchFamily="18" charset="0"/>
                <a:ea typeface="Times New Roman" panose="02020603050405020304" pitchFamily="18" charset="0"/>
              </a:rPr>
              <a:t>қ қ</a:t>
            </a:r>
            <a:r>
              <a:rPr lang="ru-RU" sz="2200" spc="15" dirty="0" err="1">
                <a:solidFill>
                  <a:srgbClr val="000000"/>
                </a:solidFill>
                <a:latin typeface="Times New Roman" panose="02020603050405020304" pitchFamily="18" charset="0"/>
                <a:ea typeface="Times New Roman" panose="02020603050405020304" pitchFamily="18" charset="0"/>
              </a:rPr>
              <a:t>осылыстардың</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ішінен</a:t>
            </a:r>
            <a:r>
              <a:rPr lang="ru-RU" sz="2200" spc="15" dirty="0">
                <a:solidFill>
                  <a:srgbClr val="000000"/>
                </a:solidFill>
                <a:latin typeface="Times New Roman" panose="02020603050405020304" pitchFamily="18" charset="0"/>
                <a:ea typeface="Times New Roman" panose="02020603050405020304" pitchFamily="18" charset="0"/>
              </a:rPr>
              <a:t> </a:t>
            </a:r>
            <a:r>
              <a:rPr lang="kk-KZ" sz="2200" spc="15" dirty="0">
                <a:solidFill>
                  <a:srgbClr val="000000"/>
                </a:solidFill>
                <a:latin typeface="Times New Roman" panose="02020603050405020304" pitchFamily="18" charset="0"/>
                <a:ea typeface="Times New Roman" panose="02020603050405020304" pitchFamily="18" charset="0"/>
              </a:rPr>
              <a:t>қ</a:t>
            </a:r>
            <a:r>
              <a:rPr lang="ru-RU" sz="2200" spc="15" dirty="0" err="1">
                <a:solidFill>
                  <a:srgbClr val="000000"/>
                </a:solidFill>
                <a:latin typeface="Times New Roman" panose="02020603050405020304" pitchFamily="18" charset="0"/>
                <a:ea typeface="Times New Roman" panose="02020603050405020304" pitchFamily="18" charset="0"/>
              </a:rPr>
              <a:t>орғасынның</a:t>
            </a:r>
            <a:r>
              <a:rPr lang="ru-RU" sz="2200" spc="15" dirty="0">
                <a:solidFill>
                  <a:srgbClr val="000000"/>
                </a:solidFill>
                <a:latin typeface="Times New Roman" panose="02020603050405020304" pitchFamily="18" charset="0"/>
                <a:ea typeface="Times New Roman" panose="02020603050405020304" pitchFamily="18" charset="0"/>
              </a:rPr>
              <a:t> - </a:t>
            </a:r>
            <a:r>
              <a:rPr lang="kk-KZ" sz="2200" spc="15" dirty="0">
                <a:solidFill>
                  <a:srgbClr val="000000"/>
                </a:solidFill>
                <a:latin typeface="Times New Roman" panose="02020603050405020304" pitchFamily="18" charset="0"/>
                <a:ea typeface="Times New Roman" panose="02020603050405020304" pitchFamily="18" charset="0"/>
              </a:rPr>
              <a:t>қ</a:t>
            </a:r>
            <a:r>
              <a:rPr lang="ru-RU" sz="2200" spc="15" dirty="0" err="1">
                <a:solidFill>
                  <a:srgbClr val="000000"/>
                </a:solidFill>
                <a:latin typeface="Times New Roman" panose="02020603050405020304" pitchFamily="18" charset="0"/>
                <a:ea typeface="Times New Roman" panose="02020603050405020304" pitchFamily="18" charset="0"/>
              </a:rPr>
              <a:t>орғасын</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40" dirty="0">
                <a:solidFill>
                  <a:srgbClr val="000000"/>
                </a:solidFill>
                <a:latin typeface="Times New Roman" panose="02020603050405020304" pitchFamily="18" charset="0"/>
                <a:ea typeface="Times New Roman" panose="02020603050405020304" pitchFamily="18" charset="0"/>
              </a:rPr>
              <a:t>ацетаты [РЬ(СН</a:t>
            </a:r>
            <a:r>
              <a:rPr lang="ru-RU" sz="2200" spc="40" baseline="-25000" dirty="0">
                <a:solidFill>
                  <a:srgbClr val="000000"/>
                </a:solidFill>
                <a:latin typeface="Times New Roman" panose="02020603050405020304" pitchFamily="18" charset="0"/>
                <a:ea typeface="Times New Roman" panose="02020603050405020304" pitchFamily="18" charset="0"/>
              </a:rPr>
              <a:t>3</a:t>
            </a:r>
            <a:r>
              <a:rPr lang="ru-RU" sz="2200" spc="40" dirty="0">
                <a:solidFill>
                  <a:srgbClr val="000000"/>
                </a:solidFill>
                <a:latin typeface="Times New Roman" panose="02020603050405020304" pitchFamily="18" charset="0"/>
                <a:ea typeface="Times New Roman" panose="02020603050405020304" pitchFamily="18" charset="0"/>
              </a:rPr>
              <a:t>СОО)</a:t>
            </a:r>
            <a:r>
              <a:rPr lang="ru-RU" sz="2200" spc="40" baseline="-25000" dirty="0">
                <a:solidFill>
                  <a:srgbClr val="000000"/>
                </a:solidFill>
                <a:latin typeface="Times New Roman" panose="02020603050405020304" pitchFamily="18" charset="0"/>
                <a:ea typeface="Times New Roman" panose="02020603050405020304" pitchFamily="18" charset="0"/>
              </a:rPr>
              <a:t>2</a:t>
            </a:r>
            <a:r>
              <a:rPr lang="ru-RU" sz="2200" spc="40" dirty="0">
                <a:solidFill>
                  <a:srgbClr val="000000"/>
                </a:solidFill>
                <a:latin typeface="Times New Roman" panose="02020603050405020304" pitchFamily="18" charset="0"/>
                <a:ea typeface="Times New Roman" panose="02020603050405020304" pitchFamily="18" charset="0"/>
              </a:rPr>
              <a:t>• З</a:t>
            </a:r>
            <a:r>
              <a:rPr lang="kk-KZ" sz="2200" spc="40" dirty="0">
                <a:solidFill>
                  <a:srgbClr val="000000"/>
                </a:solidFill>
                <a:latin typeface="Times New Roman" panose="02020603050405020304" pitchFamily="18" charset="0"/>
                <a:ea typeface="Times New Roman" panose="02020603050405020304" pitchFamily="18" charset="0"/>
              </a:rPr>
              <a:t>Н2</a:t>
            </a:r>
            <a:r>
              <a:rPr lang="ru-RU" sz="2200" spc="40" dirty="0">
                <a:solidFill>
                  <a:srgbClr val="000000"/>
                </a:solidFill>
                <a:latin typeface="Times New Roman" panose="02020603050405020304" pitchFamily="18" charset="0"/>
                <a:ea typeface="Times New Roman" panose="02020603050405020304" pitchFamily="18" charset="0"/>
              </a:rPr>
              <a:t>О]; </a:t>
            </a:r>
            <a:r>
              <a:rPr lang="ru-RU" sz="2200" spc="40" dirty="0" err="1">
                <a:solidFill>
                  <a:srgbClr val="000000"/>
                </a:solidFill>
                <a:latin typeface="Times New Roman" panose="02020603050405020304" pitchFamily="18" charset="0"/>
                <a:ea typeface="Times New Roman" panose="02020603050405020304" pitchFamily="18" charset="0"/>
              </a:rPr>
              <a:t>висмуттың</a:t>
            </a:r>
            <a:r>
              <a:rPr lang="ru-RU" sz="2200" spc="40" dirty="0">
                <a:solidFill>
                  <a:srgbClr val="000000"/>
                </a:solidFill>
                <a:latin typeface="Times New Roman" panose="02020603050405020304" pitchFamily="18" charset="0"/>
                <a:ea typeface="Times New Roman" panose="02020603050405020304" pitchFamily="18" charset="0"/>
              </a:rPr>
              <a:t> - </a:t>
            </a:r>
            <a:r>
              <a:rPr lang="ru-RU" sz="2200" spc="275" dirty="0" err="1">
                <a:solidFill>
                  <a:srgbClr val="000000"/>
                </a:solidFill>
                <a:latin typeface="Times New Roman" panose="02020603050405020304" pitchFamily="18" charset="0"/>
                <a:ea typeface="Times New Roman" panose="02020603050405020304" pitchFamily="18" charset="0"/>
              </a:rPr>
              <a:t>висмуттың</a:t>
            </a:r>
            <a:r>
              <a:rPr lang="ru-RU" sz="2200" spc="40" dirty="0">
                <a:solidFill>
                  <a:srgbClr val="000000"/>
                </a:solidFill>
                <a:latin typeface="Times New Roman" panose="02020603050405020304" pitchFamily="18" charset="0"/>
                <a:ea typeface="Times New Roman" panose="02020603050405020304" pitchFamily="18" charset="0"/>
              </a:rPr>
              <a:t> не-</a:t>
            </a:r>
            <a:r>
              <a:rPr lang="ru-RU" sz="2200" spc="205" dirty="0" err="1">
                <a:solidFill>
                  <a:srgbClr val="000000"/>
                </a:solidFill>
                <a:latin typeface="Times New Roman" panose="02020603050405020304" pitchFamily="18" charset="0"/>
                <a:ea typeface="Times New Roman" panose="02020603050405020304" pitchFamily="18" charset="0"/>
              </a:rPr>
              <a:t>гізгі</a:t>
            </a:r>
            <a:r>
              <a:rPr lang="ru-RU" sz="2200" dirty="0">
                <a:solidFill>
                  <a:srgbClr val="000000"/>
                </a:solidFill>
                <a:latin typeface="Times New Roman" panose="02020603050405020304" pitchFamily="18" charset="0"/>
                <a:ea typeface="Times New Roman" panose="02020603050405020304" pitchFamily="18" charset="0"/>
              </a:rPr>
              <a:t> </a:t>
            </a:r>
            <a:r>
              <a:rPr lang="ru-RU" sz="2200" spc="30" dirty="0">
                <a:solidFill>
                  <a:srgbClr val="000000"/>
                </a:solidFill>
                <a:latin typeface="Times New Roman" panose="02020603050405020304" pitchFamily="18" charset="0"/>
                <a:ea typeface="Times New Roman" panose="02020603050405020304" pitchFamily="18" charset="0"/>
              </a:rPr>
              <a:t>нитраты [</a:t>
            </a:r>
            <a:r>
              <a:rPr lang="ru-RU" sz="2200" spc="30" dirty="0" err="1">
                <a:solidFill>
                  <a:srgbClr val="000000"/>
                </a:solidFill>
                <a:latin typeface="Times New Roman" panose="02020603050405020304" pitchFamily="18" charset="0"/>
                <a:ea typeface="Times New Roman" panose="02020603050405020304" pitchFamily="18" charset="0"/>
              </a:rPr>
              <a:t>Ві</a:t>
            </a:r>
            <a:r>
              <a:rPr lang="en-US" sz="2200" spc="30" dirty="0">
                <a:solidFill>
                  <a:srgbClr val="000000"/>
                </a:solidFill>
                <a:latin typeface="Times New Roman" panose="02020603050405020304" pitchFamily="18" charset="0"/>
                <a:ea typeface="Times New Roman" panose="02020603050405020304" pitchFamily="18" charset="0"/>
              </a:rPr>
              <a:t>NO</a:t>
            </a:r>
            <a:r>
              <a:rPr lang="ru-RU" sz="2200" spc="30" dirty="0">
                <a:solidFill>
                  <a:srgbClr val="000000"/>
                </a:solidFill>
                <a:latin typeface="Times New Roman" panose="02020603050405020304" pitchFamily="18" charset="0"/>
                <a:ea typeface="Times New Roman" panose="02020603050405020304" pitchFamily="18" charset="0"/>
              </a:rPr>
              <a:t>)</a:t>
            </a:r>
            <a:r>
              <a:rPr lang="ru-RU" sz="2200" spc="30" baseline="-25000" dirty="0">
                <a:solidFill>
                  <a:srgbClr val="000000"/>
                </a:solidFill>
                <a:latin typeface="Times New Roman" panose="02020603050405020304" pitchFamily="18" charset="0"/>
                <a:ea typeface="Times New Roman" panose="02020603050405020304" pitchFamily="18" charset="0"/>
              </a:rPr>
              <a:t>3</a:t>
            </a:r>
            <a:r>
              <a:rPr lang="ru-RU" sz="2200" spc="30" dirty="0">
                <a:solidFill>
                  <a:srgbClr val="000000"/>
                </a:solidFill>
                <a:latin typeface="Times New Roman" panose="02020603050405020304" pitchFamily="18" charset="0"/>
                <a:ea typeface="Times New Roman" panose="02020603050405020304" pitchFamily="18" charset="0"/>
              </a:rPr>
              <a:t>(ОН)</a:t>
            </a:r>
            <a:r>
              <a:rPr lang="ru-RU" sz="2200" spc="30" baseline="-25000" dirty="0">
                <a:solidFill>
                  <a:srgbClr val="000000"/>
                </a:solidFill>
                <a:latin typeface="Times New Roman" panose="02020603050405020304" pitchFamily="18" charset="0"/>
                <a:ea typeface="Times New Roman" panose="02020603050405020304" pitchFamily="18" charset="0"/>
              </a:rPr>
              <a:t>2</a:t>
            </a:r>
            <a:r>
              <a:rPr lang="ru-RU" sz="2200" spc="30" dirty="0">
                <a:solidFill>
                  <a:srgbClr val="000000"/>
                </a:solidFill>
                <a:latin typeface="Times New Roman" panose="02020603050405020304" pitchFamily="18" charset="0"/>
                <a:ea typeface="Times New Roman" panose="02020603050405020304" pitchFamily="18" charset="0"/>
              </a:rPr>
              <a:t>. </a:t>
            </a:r>
            <a:r>
              <a:rPr lang="ru-RU" sz="2200" spc="30" dirty="0" err="1">
                <a:solidFill>
                  <a:srgbClr val="000000"/>
                </a:solidFill>
                <a:latin typeface="Times New Roman" panose="02020603050405020304" pitchFamily="18" charset="0"/>
                <a:ea typeface="Times New Roman" panose="02020603050405020304" pitchFamily="18" charset="0"/>
              </a:rPr>
              <a:t>ВіО</a:t>
            </a:r>
            <a:r>
              <a:rPr lang="en-US" sz="2200" spc="30" dirty="0">
                <a:solidFill>
                  <a:srgbClr val="000000"/>
                </a:solidFill>
                <a:latin typeface="Times New Roman" panose="02020603050405020304" pitchFamily="18" charset="0"/>
                <a:ea typeface="Times New Roman" panose="02020603050405020304" pitchFamily="18" charset="0"/>
              </a:rPr>
              <a:t>N</a:t>
            </a:r>
            <a:r>
              <a:rPr lang="ru-RU" sz="2200" spc="30" dirty="0">
                <a:solidFill>
                  <a:srgbClr val="000000"/>
                </a:solidFill>
                <a:latin typeface="Times New Roman" panose="02020603050405020304" pitchFamily="18" charset="0"/>
                <a:ea typeface="Times New Roman" panose="02020603050405020304" pitchFamily="18" charset="0"/>
              </a:rPr>
              <a:t>О</a:t>
            </a:r>
            <a:r>
              <a:rPr lang="ru-RU" sz="2200" spc="30" baseline="-25000" dirty="0">
                <a:solidFill>
                  <a:srgbClr val="000000"/>
                </a:solidFill>
                <a:latin typeface="Times New Roman" panose="02020603050405020304" pitchFamily="18" charset="0"/>
                <a:ea typeface="Times New Roman" panose="02020603050405020304" pitchFamily="18" charset="0"/>
              </a:rPr>
              <a:t>3</a:t>
            </a:r>
            <a:r>
              <a:rPr lang="ru-RU" sz="2200" spc="30" dirty="0">
                <a:solidFill>
                  <a:srgbClr val="000000"/>
                </a:solidFill>
                <a:latin typeface="Times New Roman" panose="02020603050405020304" pitchFamily="18" charset="0"/>
                <a:ea typeface="Times New Roman" panose="02020603050405020304" pitchFamily="18" charset="0"/>
              </a:rPr>
              <a:t> ж</a:t>
            </a:r>
            <a:r>
              <a:rPr lang="kk-KZ" sz="2200" spc="30" dirty="0">
                <a:solidFill>
                  <a:srgbClr val="000000"/>
                </a:solidFill>
                <a:latin typeface="Times New Roman" panose="02020603050405020304" pitchFamily="18" charset="0"/>
                <a:ea typeface="Times New Roman" panose="02020603050405020304" pitchFamily="18" charset="0"/>
              </a:rPr>
              <a:t>ә</a:t>
            </a:r>
            <a:r>
              <a:rPr lang="ru-RU" sz="2200" spc="30" dirty="0" err="1">
                <a:solidFill>
                  <a:srgbClr val="000000"/>
                </a:solidFill>
                <a:latin typeface="Times New Roman" panose="02020603050405020304" pitchFamily="18" charset="0"/>
                <a:ea typeface="Times New Roman" panose="02020603050405020304" pitchFamily="18" charset="0"/>
              </a:rPr>
              <a:t>неВіООН</a:t>
            </a:r>
            <a:r>
              <a:rPr lang="ru-RU" sz="2200" spc="30" dirty="0">
                <a:solidFill>
                  <a:srgbClr val="000000"/>
                </a:solidFill>
                <a:latin typeface="Times New Roman" panose="02020603050405020304" pitchFamily="18" charset="0"/>
                <a:ea typeface="Times New Roman" panose="02020603050405020304" pitchFamily="18" charset="0"/>
              </a:rPr>
              <a:t>];  </a:t>
            </a:r>
            <a:r>
              <a:rPr lang="ru-RU" sz="2200" spc="30" dirty="0" err="1">
                <a:solidFill>
                  <a:srgbClr val="000000"/>
                </a:solidFill>
                <a:latin typeface="Times New Roman" panose="02020603050405020304" pitchFamily="18" charset="0"/>
                <a:ea typeface="Times New Roman" panose="02020603050405020304" pitchFamily="18" charset="0"/>
              </a:rPr>
              <a:t>алюминийдің</a:t>
            </a:r>
            <a:r>
              <a:rPr lang="ru-RU" sz="2200" spc="30" dirty="0">
                <a:solidFill>
                  <a:srgbClr val="000000"/>
                </a:solidFill>
                <a:latin typeface="Times New Roman" panose="02020603050405020304" pitchFamily="18" charset="0"/>
                <a:ea typeface="Times New Roman" panose="02020603050405020304" pitchFamily="18" charset="0"/>
              </a:rPr>
              <a:t> - </a:t>
            </a:r>
            <a:r>
              <a:rPr lang="ru-RU" sz="2200" spc="-5" dirty="0">
                <a:solidFill>
                  <a:srgbClr val="000000"/>
                </a:solidFill>
                <a:latin typeface="Times New Roman" panose="02020603050405020304" pitchFamily="18" charset="0"/>
                <a:ea typeface="Times New Roman" panose="02020603050405020304" pitchFamily="18" charset="0"/>
              </a:rPr>
              <a:t>а ш у д а с КАІ(</a:t>
            </a:r>
            <a:r>
              <a:rPr lang="en-US" sz="2200" spc="-5" dirty="0">
                <a:solidFill>
                  <a:srgbClr val="000000"/>
                </a:solidFill>
                <a:latin typeface="Times New Roman" panose="02020603050405020304" pitchFamily="18" charset="0"/>
                <a:ea typeface="Times New Roman" panose="02020603050405020304" pitchFamily="18" charset="0"/>
              </a:rPr>
              <a:t>S</a:t>
            </a:r>
            <a:r>
              <a:rPr lang="ru-RU" sz="2200" spc="-5" dirty="0">
                <a:solidFill>
                  <a:srgbClr val="000000"/>
                </a:solidFill>
                <a:latin typeface="Times New Roman" panose="02020603050405020304" pitchFamily="18" charset="0"/>
                <a:ea typeface="Times New Roman" panose="02020603050405020304" pitchFamily="18" charset="0"/>
              </a:rPr>
              <a:t>О</a:t>
            </a:r>
            <a:r>
              <a:rPr lang="ru-RU" sz="2200" spc="-5" baseline="-25000" dirty="0">
                <a:solidFill>
                  <a:srgbClr val="000000"/>
                </a:solidFill>
                <a:latin typeface="Times New Roman" panose="02020603050405020304" pitchFamily="18" charset="0"/>
                <a:ea typeface="Times New Roman" panose="02020603050405020304" pitchFamily="18" charset="0"/>
              </a:rPr>
              <a:t>4</a:t>
            </a:r>
            <a:r>
              <a:rPr lang="ru-RU" sz="2200" spc="-5" dirty="0">
                <a:solidFill>
                  <a:srgbClr val="000000"/>
                </a:solidFill>
                <a:latin typeface="Times New Roman" panose="02020603050405020304" pitchFamily="18" charset="0"/>
                <a:ea typeface="Times New Roman" panose="02020603050405020304" pitchFamily="18" charset="0"/>
              </a:rPr>
              <a:t>)</a:t>
            </a:r>
            <a:r>
              <a:rPr lang="ru-RU" sz="2200" spc="-5" baseline="-25000" dirty="0">
                <a:solidFill>
                  <a:srgbClr val="000000"/>
                </a:solidFill>
                <a:latin typeface="Times New Roman" panose="02020603050405020304" pitchFamily="18" charset="0"/>
                <a:ea typeface="Times New Roman" panose="02020603050405020304" pitchFamily="18" charset="0"/>
              </a:rPr>
              <a:t>2</a:t>
            </a:r>
            <a:r>
              <a:rPr lang="ru-RU" sz="2200" spc="-5" dirty="0">
                <a:solidFill>
                  <a:srgbClr val="000000"/>
                </a:solidFill>
                <a:latin typeface="Times New Roman" panose="02020603050405020304" pitchFamily="18" charset="0"/>
                <a:ea typeface="Times New Roman" panose="02020603050405020304" pitchFamily="18" charset="0"/>
              </a:rPr>
              <a:t> • 12Н</a:t>
            </a:r>
            <a:r>
              <a:rPr lang="ru-RU" sz="2200" spc="-5" baseline="-25000" dirty="0">
                <a:solidFill>
                  <a:srgbClr val="000000"/>
                </a:solidFill>
                <a:latin typeface="Times New Roman" panose="02020603050405020304" pitchFamily="18" charset="0"/>
                <a:ea typeface="Times New Roman" panose="02020603050405020304" pitchFamily="18" charset="0"/>
              </a:rPr>
              <a:t>2</a:t>
            </a:r>
            <a:r>
              <a:rPr lang="ru-RU" sz="2200" spc="-5" dirty="0">
                <a:solidFill>
                  <a:srgbClr val="000000"/>
                </a:solidFill>
                <a:latin typeface="Times New Roman" panose="02020603050405020304" pitchFamily="18" charset="0"/>
                <a:ea typeface="Times New Roman" panose="02020603050405020304" pitchFamily="18" charset="0"/>
              </a:rPr>
              <a:t>О;  </a:t>
            </a:r>
            <a:r>
              <a:rPr lang="ru-RU" sz="2200" spc="-5" dirty="0" err="1">
                <a:solidFill>
                  <a:srgbClr val="000000"/>
                </a:solidFill>
                <a:latin typeface="Times New Roman" panose="02020603050405020304" pitchFamily="18" charset="0"/>
                <a:ea typeface="Times New Roman" panose="02020603050405020304" pitchFamily="18" charset="0"/>
              </a:rPr>
              <a:t>мырыштың</a:t>
            </a:r>
            <a:r>
              <a:rPr lang="ru-RU" sz="2200" spc="-5" dirty="0">
                <a:solidFill>
                  <a:srgbClr val="000000"/>
                </a:solidFill>
                <a:latin typeface="Times New Roman" panose="02020603050405020304" pitchFamily="18" charset="0"/>
                <a:ea typeface="Times New Roman" panose="02020603050405020304" pitchFamily="18" charset="0"/>
              </a:rPr>
              <a:t> - м ы р ы ш  т о т ы ғ ы (</a:t>
            </a:r>
            <a:r>
              <a:rPr lang="en-US" sz="2200" spc="-5" dirty="0">
                <a:solidFill>
                  <a:srgbClr val="000000"/>
                </a:solidFill>
                <a:latin typeface="Times New Roman" panose="02020603050405020304" pitchFamily="18" charset="0"/>
                <a:ea typeface="Times New Roman" panose="02020603050405020304" pitchFamily="18" charset="0"/>
              </a:rPr>
              <a:t>Z</a:t>
            </a:r>
            <a:r>
              <a:rPr lang="ru-RU" sz="2200" spc="-5" dirty="0" err="1">
                <a:solidFill>
                  <a:srgbClr val="000000"/>
                </a:solidFill>
                <a:latin typeface="Times New Roman" panose="02020603050405020304" pitchFamily="18" charset="0"/>
                <a:ea typeface="Times New Roman" panose="02020603050405020304" pitchFamily="18" charset="0"/>
              </a:rPr>
              <a:t>пО</a:t>
            </a:r>
            <a:r>
              <a:rPr lang="ru-RU" sz="2200" spc="-5" dirty="0">
                <a:solidFill>
                  <a:srgbClr val="000000"/>
                </a:solidFill>
                <a:latin typeface="Times New Roman" panose="02020603050405020304" pitchFamily="18" charset="0"/>
                <a:ea typeface="Times New Roman" panose="02020603050405020304" pitchFamily="18" charset="0"/>
              </a:rPr>
              <a:t>) </a:t>
            </a:r>
            <a:r>
              <a:rPr lang="ru-RU" sz="2200" spc="10" dirty="0">
                <a:solidFill>
                  <a:srgbClr val="000000"/>
                </a:solidFill>
                <a:latin typeface="Times New Roman" panose="02020603050405020304" pitchFamily="18" charset="0"/>
                <a:ea typeface="Times New Roman" panose="02020603050405020304" pitchFamily="18" charset="0"/>
              </a:rPr>
              <a:t>ж</a:t>
            </a:r>
            <a:r>
              <a:rPr lang="kk-KZ" sz="2200" spc="10" dirty="0">
                <a:solidFill>
                  <a:srgbClr val="000000"/>
                </a:solidFill>
                <a:latin typeface="Times New Roman" panose="02020603050405020304" pitchFamily="18" charset="0"/>
                <a:ea typeface="Times New Roman" panose="02020603050405020304" pitchFamily="18" charset="0"/>
              </a:rPr>
              <a:t>ә</a:t>
            </a:r>
            <a:r>
              <a:rPr lang="ru-RU" sz="2200" spc="10" dirty="0">
                <a:solidFill>
                  <a:srgbClr val="000000"/>
                </a:solidFill>
                <a:latin typeface="Times New Roman" panose="02020603050405020304" pitchFamily="18" charset="0"/>
                <a:ea typeface="Times New Roman" panose="02020603050405020304" pitchFamily="18" charset="0"/>
              </a:rPr>
              <a:t>не </a:t>
            </a:r>
            <a:r>
              <a:rPr lang="ru-RU" sz="2200" spc="290" dirty="0" err="1">
                <a:solidFill>
                  <a:srgbClr val="000000"/>
                </a:solidFill>
                <a:latin typeface="Times New Roman" panose="02020603050405020304" pitchFamily="18" charset="0"/>
                <a:ea typeface="Times New Roman" panose="02020603050405020304" pitchFamily="18" charset="0"/>
              </a:rPr>
              <a:t>мырыш</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260" dirty="0">
                <a:solidFill>
                  <a:srgbClr val="000000"/>
                </a:solidFill>
                <a:latin typeface="Times New Roman" panose="02020603050405020304" pitchFamily="18" charset="0"/>
                <a:ea typeface="Times New Roman" panose="02020603050405020304" pitchFamily="18" charset="0"/>
              </a:rPr>
              <a:t>сульфаты</a:t>
            </a:r>
            <a:r>
              <a:rPr lang="ru-RU" sz="2200" spc="10" dirty="0">
                <a:solidFill>
                  <a:srgbClr val="000000"/>
                </a:solidFill>
                <a:latin typeface="Times New Roman" panose="02020603050405020304" pitchFamily="18" charset="0"/>
                <a:ea typeface="Times New Roman" panose="02020603050405020304" pitchFamily="18" charset="0"/>
              </a:rPr>
              <a:t> (</a:t>
            </a:r>
            <a:r>
              <a:rPr lang="en-US" sz="2200" spc="10" dirty="0">
                <a:solidFill>
                  <a:srgbClr val="000000"/>
                </a:solidFill>
                <a:latin typeface="Times New Roman" panose="02020603050405020304" pitchFamily="18" charset="0"/>
                <a:ea typeface="Times New Roman" panose="02020603050405020304" pitchFamily="18" charset="0"/>
              </a:rPr>
              <a:t>Z</a:t>
            </a:r>
            <a:r>
              <a:rPr lang="ru-RU" sz="2200" spc="10" dirty="0">
                <a:solidFill>
                  <a:srgbClr val="000000"/>
                </a:solidFill>
                <a:latin typeface="Times New Roman" panose="02020603050405020304" pitchFamily="18" charset="0"/>
                <a:ea typeface="Times New Roman" panose="02020603050405020304" pitchFamily="18" charset="0"/>
              </a:rPr>
              <a:t>п</a:t>
            </a:r>
            <a:r>
              <a:rPr lang="en-US" sz="2200" spc="10" dirty="0">
                <a:solidFill>
                  <a:srgbClr val="000000"/>
                </a:solidFill>
                <a:latin typeface="Times New Roman" panose="02020603050405020304" pitchFamily="18" charset="0"/>
                <a:ea typeface="Times New Roman" panose="02020603050405020304" pitchFamily="18" charset="0"/>
              </a:rPr>
              <a:t>S</a:t>
            </a:r>
            <a:r>
              <a:rPr lang="ru-RU" sz="2200" spc="10" dirty="0">
                <a:solidFill>
                  <a:srgbClr val="000000"/>
                </a:solidFill>
                <a:latin typeface="Times New Roman" panose="02020603050405020304" pitchFamily="18" charset="0"/>
                <a:ea typeface="Times New Roman" panose="02020603050405020304" pitchFamily="18" charset="0"/>
              </a:rPr>
              <a:t>О</a:t>
            </a:r>
            <a:r>
              <a:rPr lang="ru-RU" sz="2200" spc="10" baseline="-25000" dirty="0">
                <a:solidFill>
                  <a:srgbClr val="000000"/>
                </a:solidFill>
                <a:latin typeface="Times New Roman" panose="02020603050405020304" pitchFamily="18" charset="0"/>
                <a:ea typeface="Times New Roman" panose="02020603050405020304" pitchFamily="18" charset="0"/>
              </a:rPr>
              <a:t>4</a:t>
            </a:r>
            <a:r>
              <a:rPr lang="ru-RU" sz="2200" spc="10" dirty="0">
                <a:solidFill>
                  <a:srgbClr val="000000"/>
                </a:solidFill>
                <a:latin typeface="Times New Roman" panose="02020603050405020304" pitchFamily="18" charset="0"/>
                <a:ea typeface="Times New Roman" panose="02020603050405020304" pitchFamily="18" charset="0"/>
              </a:rPr>
              <a:t> . 7Н</a:t>
            </a:r>
            <a:r>
              <a:rPr lang="kk-KZ" sz="2200" spc="30" baseline="-25000" dirty="0">
                <a:solidFill>
                  <a:srgbClr val="000000"/>
                </a:solidFill>
                <a:latin typeface="Times New Roman" panose="02020603050405020304" pitchFamily="18" charset="0"/>
                <a:ea typeface="Times New Roman" panose="02020603050405020304" pitchFamily="18" charset="0"/>
              </a:rPr>
              <a:t>2</a:t>
            </a:r>
            <a:r>
              <a:rPr lang="ru-RU" sz="2200" spc="10" dirty="0">
                <a:solidFill>
                  <a:srgbClr val="000000"/>
                </a:solidFill>
                <a:latin typeface="Times New Roman" panose="02020603050405020304" pitchFamily="18" charset="0"/>
                <a:ea typeface="Times New Roman" panose="02020603050405020304" pitchFamily="18" charset="0"/>
              </a:rPr>
              <a:t>О); </a:t>
            </a:r>
            <a:r>
              <a:rPr lang="ru-RU" sz="2200" spc="10" dirty="0" err="1">
                <a:solidFill>
                  <a:srgbClr val="000000"/>
                </a:solidFill>
                <a:latin typeface="Times New Roman" panose="02020603050405020304" pitchFamily="18" charset="0"/>
                <a:ea typeface="Times New Roman" panose="02020603050405020304" pitchFamily="18" charset="0"/>
              </a:rPr>
              <a:t>мыстың</a:t>
            </a:r>
            <a:r>
              <a:rPr lang="ru-RU" sz="2200" spc="10" dirty="0">
                <a:solidFill>
                  <a:srgbClr val="000000"/>
                </a:solidFill>
                <a:latin typeface="Times New Roman" panose="02020603050405020304" pitchFamily="18" charset="0"/>
                <a:ea typeface="Times New Roman" panose="02020603050405020304" pitchFamily="18" charset="0"/>
              </a:rPr>
              <a:t> - м ы с </a:t>
            </a:r>
            <a:r>
              <a:rPr lang="ru-RU" sz="2200" spc="10" dirty="0" err="1">
                <a:solidFill>
                  <a:srgbClr val="000000"/>
                </a:solidFill>
                <a:latin typeface="Times New Roman" panose="02020603050405020304" pitchFamily="18" charset="0"/>
                <a:ea typeface="Times New Roman" panose="02020603050405020304" pitchFamily="18" charset="0"/>
              </a:rPr>
              <a:t>с</a:t>
            </a:r>
            <a:r>
              <a:rPr lang="ru-RU" sz="2200" spc="10" dirty="0">
                <a:solidFill>
                  <a:srgbClr val="000000"/>
                </a:solidFill>
                <a:latin typeface="Times New Roman" panose="02020603050405020304" pitchFamily="18" charset="0"/>
                <a:ea typeface="Times New Roman" panose="02020603050405020304" pitchFamily="18" charset="0"/>
              </a:rPr>
              <a:t> у л ь-</a:t>
            </a:r>
            <a:r>
              <a:rPr lang="ru-RU" sz="2200" spc="-30" dirty="0">
                <a:solidFill>
                  <a:srgbClr val="000000"/>
                </a:solidFill>
                <a:latin typeface="Times New Roman" panose="02020603050405020304" pitchFamily="18" charset="0"/>
                <a:ea typeface="Times New Roman" panose="02020603050405020304" pitchFamily="18" charset="0"/>
              </a:rPr>
              <a:t>ф а т ы (С</a:t>
            </a:r>
            <a:r>
              <a:rPr lang="en-US" sz="2200" spc="-30" dirty="0" err="1">
                <a:solidFill>
                  <a:srgbClr val="000000"/>
                </a:solidFill>
                <a:latin typeface="Times New Roman" panose="02020603050405020304" pitchFamily="18" charset="0"/>
                <a:ea typeface="Times New Roman" panose="02020603050405020304" pitchFamily="18" charset="0"/>
              </a:rPr>
              <a:t>uS</a:t>
            </a:r>
            <a:r>
              <a:rPr lang="ru-RU" sz="2200" spc="-30" dirty="0">
                <a:solidFill>
                  <a:srgbClr val="000000"/>
                </a:solidFill>
                <a:latin typeface="Times New Roman" panose="02020603050405020304" pitchFamily="18" charset="0"/>
                <a:ea typeface="Times New Roman" panose="02020603050405020304" pitchFamily="18" charset="0"/>
              </a:rPr>
              <a:t>О</a:t>
            </a:r>
            <a:r>
              <a:rPr lang="ru-RU" sz="2200" spc="-30" baseline="-25000" dirty="0">
                <a:solidFill>
                  <a:srgbClr val="000000"/>
                </a:solidFill>
                <a:latin typeface="Times New Roman" panose="02020603050405020304" pitchFamily="18" charset="0"/>
                <a:ea typeface="Times New Roman" panose="02020603050405020304" pitchFamily="18" charset="0"/>
              </a:rPr>
              <a:t>4</a:t>
            </a:r>
            <a:r>
              <a:rPr lang="ru-RU" sz="2200" spc="-30" dirty="0">
                <a:solidFill>
                  <a:srgbClr val="000000"/>
                </a:solidFill>
                <a:latin typeface="Times New Roman" panose="02020603050405020304" pitchFamily="18" charset="0"/>
                <a:ea typeface="Times New Roman" panose="02020603050405020304" pitchFamily="18" charset="0"/>
              </a:rPr>
              <a:t> . 5</a:t>
            </a:r>
            <a:r>
              <a:rPr lang="en-US" sz="2200" spc="-30" dirty="0">
                <a:solidFill>
                  <a:srgbClr val="000000"/>
                </a:solidFill>
                <a:latin typeface="Times New Roman" panose="02020603050405020304" pitchFamily="18" charset="0"/>
                <a:ea typeface="Times New Roman" panose="02020603050405020304" pitchFamily="18" charset="0"/>
              </a:rPr>
              <a:t>H</a:t>
            </a:r>
            <a:r>
              <a:rPr lang="ru-RU" sz="2200" spc="-30" dirty="0">
                <a:solidFill>
                  <a:srgbClr val="000000"/>
                </a:solidFill>
                <a:latin typeface="Times New Roman" panose="02020603050405020304" pitchFamily="18" charset="0"/>
                <a:ea typeface="Times New Roman" panose="02020603050405020304" pitchFamily="18" charset="0"/>
              </a:rPr>
              <a:t>2О);  </a:t>
            </a:r>
            <a:r>
              <a:rPr lang="ru-RU" sz="2200" spc="-30" dirty="0" err="1">
                <a:solidFill>
                  <a:srgbClr val="000000"/>
                </a:solidFill>
                <a:latin typeface="Times New Roman" panose="02020603050405020304" pitchFamily="18" charset="0"/>
                <a:ea typeface="Times New Roman" panose="02020603050405020304" pitchFamily="18" charset="0"/>
              </a:rPr>
              <a:t>күмісті</a:t>
            </a:r>
            <a:r>
              <a:rPr lang="kk-KZ" sz="2200" spc="-30" dirty="0">
                <a:solidFill>
                  <a:srgbClr val="000000"/>
                </a:solidFill>
                <a:latin typeface="Times New Roman" panose="02020603050405020304" pitchFamily="18" charset="0"/>
                <a:ea typeface="Times New Roman" panose="02020603050405020304" pitchFamily="18" charset="0"/>
              </a:rPr>
              <a:t>ң </a:t>
            </a:r>
            <a:r>
              <a:rPr lang="ru-RU" sz="2200" spc="355" dirty="0">
                <a:solidFill>
                  <a:srgbClr val="000000"/>
                </a:solidFill>
                <a:latin typeface="Times New Roman" panose="02020603050405020304" pitchFamily="18" charset="0"/>
                <a:ea typeface="Times New Roman" panose="02020603050405020304" pitchFamily="18" charset="0"/>
              </a:rPr>
              <a:t>-</a:t>
            </a:r>
            <a:r>
              <a:rPr lang="ru-RU" sz="2200" spc="355" dirty="0" err="1">
                <a:solidFill>
                  <a:srgbClr val="000000"/>
                </a:solidFill>
                <a:latin typeface="Times New Roman" panose="02020603050405020304" pitchFamily="18" charset="0"/>
                <a:ea typeface="Times New Roman" panose="02020603050405020304" pitchFamily="18" charset="0"/>
              </a:rPr>
              <a:t>күміс</a:t>
            </a:r>
            <a:r>
              <a:rPr lang="ru-RU" sz="2200" spc="-30" dirty="0">
                <a:solidFill>
                  <a:srgbClr val="000000"/>
                </a:solidFill>
                <a:latin typeface="Times New Roman" panose="02020603050405020304" pitchFamily="18" charset="0"/>
                <a:ea typeface="Times New Roman" panose="02020603050405020304" pitchFamily="18" charset="0"/>
              </a:rPr>
              <a:t> </a:t>
            </a:r>
            <a:r>
              <a:rPr lang="ru-RU" sz="2200" spc="380" dirty="0">
                <a:solidFill>
                  <a:srgbClr val="000000"/>
                </a:solidFill>
                <a:latin typeface="Times New Roman" panose="02020603050405020304" pitchFamily="18" charset="0"/>
                <a:ea typeface="Times New Roman" panose="02020603050405020304" pitchFamily="18" charset="0"/>
              </a:rPr>
              <a:t>нитраты</a:t>
            </a:r>
            <a:r>
              <a:rPr lang="ru-RU" sz="2200" spc="-30" dirty="0">
                <a:solidFill>
                  <a:srgbClr val="000000"/>
                </a:solidFill>
                <a:latin typeface="Times New Roman" panose="02020603050405020304" pitchFamily="18" charset="0"/>
                <a:ea typeface="Times New Roman" panose="02020603050405020304" pitchFamily="18" charset="0"/>
              </a:rPr>
              <a:t> (А</a:t>
            </a:r>
            <a:r>
              <a:rPr lang="en-US" sz="2200" spc="-30" dirty="0" err="1">
                <a:solidFill>
                  <a:srgbClr val="000000"/>
                </a:solidFill>
                <a:latin typeface="Times New Roman" panose="02020603050405020304" pitchFamily="18" charset="0"/>
                <a:ea typeface="Times New Roman" panose="02020603050405020304" pitchFamily="18" charset="0"/>
              </a:rPr>
              <a:t>gN</a:t>
            </a:r>
            <a:r>
              <a:rPr lang="ru-RU" sz="2200" spc="-30" dirty="0">
                <a:solidFill>
                  <a:srgbClr val="000000"/>
                </a:solidFill>
                <a:latin typeface="Times New Roman" panose="02020603050405020304" pitchFamily="18" charset="0"/>
                <a:ea typeface="Times New Roman" panose="02020603050405020304" pitchFamily="18" charset="0"/>
              </a:rPr>
              <a:t>О</a:t>
            </a:r>
            <a:r>
              <a:rPr lang="kk-KZ" sz="2200" spc="-30" baseline="-25000" dirty="0">
                <a:solidFill>
                  <a:srgbClr val="000000"/>
                </a:solidFill>
                <a:latin typeface="Times New Roman" panose="02020603050405020304" pitchFamily="18" charset="0"/>
                <a:ea typeface="Times New Roman" panose="02020603050405020304" pitchFamily="18" charset="0"/>
              </a:rPr>
              <a:t>3</a:t>
            </a:r>
            <a:r>
              <a:rPr lang="ru-RU" sz="2200" spc="-30"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препараттарына</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көп</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көңіл</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бөлінеді</a:t>
            </a:r>
            <a:r>
              <a:rPr lang="ru-RU" sz="2200" spc="-15" dirty="0">
                <a:solidFill>
                  <a:srgbClr val="000000"/>
                </a:solidFill>
                <a:latin typeface="Times New Roman" panose="02020603050405020304" pitchFamily="18" charset="0"/>
                <a:ea typeface="Times New Roman" panose="02020603050405020304" pitchFamily="18" charset="0"/>
              </a:rPr>
              <a:t>. Аз </a:t>
            </a:r>
            <a:r>
              <a:rPr lang="ru-RU" sz="2200" spc="-15" dirty="0" err="1">
                <a:solidFill>
                  <a:srgbClr val="000000"/>
                </a:solidFill>
                <a:latin typeface="Times New Roman" panose="02020603050405020304" pitchFamily="18" charset="0"/>
                <a:ea typeface="Times New Roman" panose="02020603050405020304" pitchFamily="18" charset="0"/>
              </a:rPr>
              <a:t>концентрацияда</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олар</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қармаушы</a:t>
            </a:r>
            <a:r>
              <a:rPr lang="ru-RU" sz="2200" spc="-15" dirty="0">
                <a:solidFill>
                  <a:srgbClr val="000000"/>
                </a:solidFill>
                <a:latin typeface="Times New Roman" panose="02020603050405020304" pitchFamily="18" charset="0"/>
                <a:ea typeface="Times New Roman" panose="02020603050405020304" pitchFamily="18" charset="0"/>
              </a:rPr>
              <a:t>, ал </a:t>
            </a:r>
            <a:r>
              <a:rPr lang="ru-RU" sz="2200" spc="-10" dirty="0" err="1">
                <a:solidFill>
                  <a:srgbClr val="000000"/>
                </a:solidFill>
                <a:latin typeface="Times New Roman" panose="02020603050405020304" pitchFamily="18" charset="0"/>
                <a:ea typeface="Times New Roman" panose="02020603050405020304" pitchFamily="18" charset="0"/>
              </a:rPr>
              <a:t>жоғары</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конц</a:t>
            </a:r>
            <a:r>
              <a:rPr lang="kk-KZ" sz="2200" spc="-10" dirty="0">
                <a:solidFill>
                  <a:srgbClr val="000000"/>
                </a:solidFill>
                <a:latin typeface="Times New Roman" panose="02020603050405020304" pitchFamily="18" charset="0"/>
                <a:ea typeface="Times New Roman" panose="02020603050405020304" pitchFamily="18" charset="0"/>
              </a:rPr>
              <a:t>е</a:t>
            </a:r>
            <a:r>
              <a:rPr lang="ru-RU" sz="2200" spc="-10" dirty="0" err="1">
                <a:solidFill>
                  <a:srgbClr val="000000"/>
                </a:solidFill>
                <a:latin typeface="Times New Roman" panose="02020603050405020304" pitchFamily="18" charset="0"/>
                <a:ea typeface="Times New Roman" panose="02020603050405020304" pitchFamily="18" charset="0"/>
              </a:rPr>
              <a:t>нтрацияда</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күйдіргіш</a:t>
            </a:r>
            <a:r>
              <a:rPr lang="ru-RU" sz="2200" spc="-10" dirty="0">
                <a:solidFill>
                  <a:srgbClr val="000000"/>
                </a:solidFill>
                <a:latin typeface="Times New Roman" panose="02020603050405020304" pitchFamily="18" charset="0"/>
                <a:ea typeface="Times New Roman" panose="02020603050405020304" pitchFamily="18" charset="0"/>
              </a:rPr>
              <a:t> </a:t>
            </a:r>
            <a:r>
              <a:rPr lang="kk-KZ" sz="2200" spc="-10" dirty="0">
                <a:solidFill>
                  <a:srgbClr val="000000"/>
                </a:solidFill>
                <a:latin typeface="Times New Roman" panose="02020603050405020304" pitchFamily="18" charset="0"/>
                <a:ea typeface="Times New Roman" panose="02020603050405020304" pitchFamily="18" charset="0"/>
              </a:rPr>
              <a:t>ә</a:t>
            </a:r>
            <a:r>
              <a:rPr lang="ru-RU" sz="2200" spc="-10" dirty="0">
                <a:solidFill>
                  <a:srgbClr val="000000"/>
                </a:solidFill>
                <a:latin typeface="Times New Roman" panose="02020603050405020304" pitchFamily="18" charset="0"/>
                <a:ea typeface="Times New Roman" panose="02020603050405020304" pitchFamily="18" charset="0"/>
              </a:rPr>
              <a:t>сер (</a:t>
            </a:r>
            <a:r>
              <a:rPr lang="ru-RU" sz="2200" spc="-10" dirty="0" err="1">
                <a:solidFill>
                  <a:srgbClr val="000000"/>
                </a:solidFill>
                <a:latin typeface="Times New Roman" panose="02020603050405020304" pitchFamily="18" charset="0"/>
                <a:ea typeface="Times New Roman" panose="02020603050405020304" pitchFamily="18" charset="0"/>
              </a:rPr>
              <a:t>альбуминаттар</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түзіледі</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белоктар</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тұнба</a:t>
            </a:r>
            <a:r>
              <a:rPr lang="kk-KZ" sz="2200" dirty="0">
                <a:solidFill>
                  <a:srgbClr val="000000"/>
                </a:solidFill>
                <a:latin typeface="Times New Roman" panose="02020603050405020304" pitchFamily="18" charset="0"/>
                <a:ea typeface="Times New Roman" panose="02020603050405020304" pitchFamily="18" charset="0"/>
              </a:rPr>
              <a:t>ғ</a:t>
            </a:r>
            <a:r>
              <a:rPr lang="ru-RU" sz="2200" dirty="0">
                <a:solidFill>
                  <a:srgbClr val="000000"/>
                </a:solidFill>
                <a:latin typeface="Times New Roman" panose="02020603050405020304" pitchFamily="18" charset="0"/>
                <a:ea typeface="Times New Roman" panose="02020603050405020304" pitchFamily="18" charset="0"/>
              </a:rPr>
              <a:t>а </a:t>
            </a:r>
            <a:r>
              <a:rPr lang="ru-RU" sz="2200" dirty="0" err="1">
                <a:solidFill>
                  <a:srgbClr val="000000"/>
                </a:solidFill>
                <a:latin typeface="Times New Roman" panose="02020603050405020304" pitchFamily="18" charset="0"/>
                <a:ea typeface="Times New Roman" panose="02020603050405020304" pitchFamily="18" charset="0"/>
              </a:rPr>
              <a:t>түседі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көрсетеді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Металдар</a:t>
            </a:r>
            <a:r>
              <a:rPr lang="ru-RU" sz="2200" dirty="0">
                <a:solidFill>
                  <a:srgbClr val="000000"/>
                </a:solidFill>
                <a:latin typeface="Times New Roman" panose="02020603050405020304" pitchFamily="18" charset="0"/>
                <a:ea typeface="Times New Roman" panose="02020603050405020304" pitchFamily="18" charset="0"/>
              </a:rPr>
              <a:t> т</a:t>
            </a:r>
            <a:r>
              <a:rPr lang="kk-KZ" sz="2200" dirty="0">
                <a:solidFill>
                  <a:srgbClr val="000000"/>
                </a:solidFill>
                <a:latin typeface="Times New Roman" panose="02020603050405020304" pitchFamily="18" charset="0"/>
                <a:ea typeface="Times New Roman" panose="02020603050405020304" pitchFamily="18" charset="0"/>
              </a:rPr>
              <a:t>ұ</a:t>
            </a:r>
            <a:r>
              <a:rPr lang="ru-RU" sz="2200" dirty="0" err="1">
                <a:solidFill>
                  <a:srgbClr val="000000"/>
                </a:solidFill>
                <a:latin typeface="Times New Roman" panose="02020603050405020304" pitchFamily="18" charset="0"/>
                <a:ea typeface="Times New Roman" panose="02020603050405020304" pitchFamily="18" charset="0"/>
              </a:rPr>
              <a:t>здарының</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жергілікті</a:t>
            </a:r>
            <a:r>
              <a:rPr lang="ru-RU" sz="2200" dirty="0">
                <a:solidFill>
                  <a:srgbClr val="000000"/>
                </a:solidFill>
                <a:latin typeface="Times New Roman" panose="02020603050405020304" pitchFamily="18" charset="0"/>
                <a:ea typeface="Times New Roman" panose="02020603050405020304" pitchFamily="18" charset="0"/>
              </a:rPr>
              <a:t> </a:t>
            </a:r>
            <a:r>
              <a:rPr lang="kk-KZ" sz="2200" dirty="0">
                <a:solidFill>
                  <a:srgbClr val="000000"/>
                </a:solidFill>
                <a:latin typeface="Times New Roman" panose="02020603050405020304" pitchFamily="18" charset="0"/>
                <a:ea typeface="Times New Roman" panose="02020603050405020304" pitchFamily="18" charset="0"/>
              </a:rPr>
              <a:t>ә</a:t>
            </a:r>
            <a:r>
              <a:rPr lang="ru-RU" sz="2200" dirty="0" err="1">
                <a:solidFill>
                  <a:srgbClr val="000000"/>
                </a:solidFill>
                <a:latin typeface="Times New Roman" panose="02020603050405020304" pitchFamily="18" charset="0"/>
                <a:ea typeface="Times New Roman" panose="02020603050405020304" pitchFamily="18" charset="0"/>
              </a:rPr>
              <a:t>сері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бөлініп</a:t>
            </a:r>
            <a:r>
              <a:rPr lang="ru-RU" sz="220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шы</a:t>
            </a:r>
            <a:r>
              <a:rPr lang="kk-KZ" sz="2200" spc="10" dirty="0">
                <a:solidFill>
                  <a:srgbClr val="000000"/>
                </a:solidFill>
                <a:latin typeface="Times New Roman" panose="02020603050405020304" pitchFamily="18" charset="0"/>
                <a:ea typeface="Times New Roman" panose="02020603050405020304" pitchFamily="18" charset="0"/>
              </a:rPr>
              <a:t>ғ</a:t>
            </a:r>
            <a:r>
              <a:rPr lang="ru-RU" sz="2200" spc="10" dirty="0" err="1">
                <a:solidFill>
                  <a:srgbClr val="000000"/>
                </a:solidFill>
                <a:latin typeface="Times New Roman" panose="02020603050405020304" pitchFamily="18" charset="0"/>
                <a:ea typeface="Times New Roman" panose="02020603050405020304" pitchFamily="18" charset="0"/>
              </a:rPr>
              <a:t>атын</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анионға</a:t>
            </a:r>
            <a:r>
              <a:rPr lang="ru-RU" sz="2200" spc="10" dirty="0">
                <a:solidFill>
                  <a:srgbClr val="000000"/>
                </a:solidFill>
                <a:latin typeface="Times New Roman" panose="02020603050405020304" pitchFamily="18" charset="0"/>
                <a:ea typeface="Times New Roman" panose="02020603050405020304" pitchFamily="18" charset="0"/>
              </a:rPr>
              <a:t> да (</a:t>
            </a:r>
            <a:r>
              <a:rPr lang="kk-KZ" sz="2200" spc="10" dirty="0">
                <a:solidFill>
                  <a:srgbClr val="000000"/>
                </a:solidFill>
                <a:latin typeface="Times New Roman" panose="02020603050405020304" pitchFamily="18" charset="0"/>
                <a:ea typeface="Times New Roman" panose="02020603050405020304" pitchFamily="18" charset="0"/>
              </a:rPr>
              <a:t>қ</a:t>
            </a:r>
            <a:r>
              <a:rPr lang="ru-RU" sz="2200" spc="10" dirty="0" err="1">
                <a:solidFill>
                  <a:srgbClr val="000000"/>
                </a:solidFill>
                <a:latin typeface="Times New Roman" panose="02020603050405020304" pitchFamily="18" charset="0"/>
                <a:ea typeface="Times New Roman" panose="02020603050405020304" pitchFamily="18" charset="0"/>
              </a:rPr>
              <a:t>ышқылдар</a:t>
            </a:r>
            <a:r>
              <a:rPr lang="ru-RU" sz="2200" spc="10" dirty="0">
                <a:solidFill>
                  <a:srgbClr val="000000"/>
                </a:solidFill>
                <a:latin typeface="Times New Roman" panose="02020603050405020304" pitchFamily="18" charset="0"/>
                <a:ea typeface="Times New Roman" panose="02020603050405020304" pitchFamily="18" charset="0"/>
              </a:rPr>
              <a:t>) байланысты. </a:t>
            </a:r>
            <a:r>
              <a:rPr lang="ru-RU" sz="2200" spc="10" dirty="0" err="1">
                <a:solidFill>
                  <a:srgbClr val="000000"/>
                </a:solidFill>
                <a:latin typeface="Times New Roman" panose="02020603050405020304" pitchFamily="18" charset="0"/>
                <a:ea typeface="Times New Roman" panose="02020603050405020304" pitchFamily="18" charset="0"/>
              </a:rPr>
              <a:t>Қармаушы</a:t>
            </a:r>
            <a:r>
              <a:rPr lang="ru-RU" sz="2200" spc="10" dirty="0">
                <a:solidFill>
                  <a:srgbClr val="000000"/>
                </a:solidFill>
                <a:latin typeface="Times New Roman" panose="02020603050405020304" pitchFamily="18" charset="0"/>
                <a:ea typeface="Times New Roman" panose="02020603050405020304" pitchFamily="18" charset="0"/>
              </a:rPr>
              <a:t> </a:t>
            </a:r>
            <a:r>
              <a:rPr lang="kk-KZ" sz="2200" spc="10" dirty="0">
                <a:solidFill>
                  <a:srgbClr val="000000"/>
                </a:solidFill>
                <a:latin typeface="Times New Roman" panose="02020603050405020304" pitchFamily="18" charset="0"/>
                <a:ea typeface="Times New Roman" panose="02020603050405020304" pitchFamily="18" charset="0"/>
              </a:rPr>
              <a:t>ә</a:t>
            </a:r>
            <a:r>
              <a:rPr lang="ru-RU" sz="2200" spc="10" dirty="0">
                <a:solidFill>
                  <a:srgbClr val="000000"/>
                </a:solidFill>
                <a:latin typeface="Times New Roman" panose="02020603050405020304" pitchFamily="18" charset="0"/>
                <a:ea typeface="Times New Roman" panose="02020603050405020304" pitchFamily="18" charset="0"/>
              </a:rPr>
              <a:t>сер </a:t>
            </a:r>
            <a:r>
              <a:rPr lang="ru-RU" sz="2200" spc="10" dirty="0" err="1">
                <a:solidFill>
                  <a:srgbClr val="000000"/>
                </a:solidFill>
                <a:latin typeface="Times New Roman" panose="02020603050405020304" pitchFamily="18" charset="0"/>
                <a:ea typeface="Times New Roman" panose="02020603050405020304" pitchFamily="18" charset="0"/>
              </a:rPr>
              <a:t>алуда</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бөлініп</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шы</a:t>
            </a:r>
            <a:r>
              <a:rPr lang="kk-KZ" sz="2200" spc="-15" dirty="0">
                <a:solidFill>
                  <a:srgbClr val="000000"/>
                </a:solidFill>
                <a:latin typeface="Times New Roman" panose="02020603050405020304" pitchFamily="18" charset="0"/>
                <a:ea typeface="Times New Roman" panose="02020603050405020304" pitchFamily="18" charset="0"/>
              </a:rPr>
              <a:t>ққ</a:t>
            </a:r>
            <a:r>
              <a:rPr lang="ru-RU" sz="2200" spc="-15" dirty="0" err="1">
                <a:solidFill>
                  <a:srgbClr val="000000"/>
                </a:solidFill>
                <a:latin typeface="Times New Roman" panose="02020603050405020304" pitchFamily="18" charset="0"/>
                <a:ea typeface="Times New Roman" panose="02020603050405020304" pitchFamily="18" charset="0"/>
              </a:rPr>
              <a:t>анда</a:t>
            </a:r>
            <a:r>
              <a:rPr lang="ru-RU" sz="2200" spc="-15" dirty="0">
                <a:solidFill>
                  <a:srgbClr val="000000"/>
                </a:solidFill>
                <a:latin typeface="Times New Roman" panose="02020603050405020304" pitchFamily="18" charset="0"/>
                <a:ea typeface="Times New Roman" panose="02020603050405020304" pitchFamily="18" charset="0"/>
              </a:rPr>
              <a:t> </a:t>
            </a:r>
            <a:r>
              <a:rPr lang="kk-KZ" sz="2200" spc="-15" dirty="0">
                <a:solidFill>
                  <a:srgbClr val="000000"/>
                </a:solidFill>
                <a:latin typeface="Times New Roman" panose="02020603050405020304" pitchFamily="18" charset="0"/>
                <a:ea typeface="Times New Roman" panose="02020603050405020304" pitchFamily="18" charset="0"/>
              </a:rPr>
              <a:t>қ</a:t>
            </a:r>
            <a:r>
              <a:rPr lang="ru-RU" sz="2200" spc="-15" dirty="0" err="1">
                <a:solidFill>
                  <a:srgbClr val="000000"/>
                </a:solidFill>
                <a:latin typeface="Times New Roman" panose="02020603050405020304" pitchFamily="18" charset="0"/>
                <a:ea typeface="Times New Roman" panose="02020603050405020304" pitchFamily="18" charset="0"/>
              </a:rPr>
              <a:t>оршаған</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тіндерді</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зақымдамайтын</a:t>
            </a:r>
            <a:r>
              <a:rPr lang="ru-RU" sz="2200" spc="-15" dirty="0">
                <a:solidFill>
                  <a:srgbClr val="000000"/>
                </a:solidFill>
                <a:latin typeface="Times New Roman" panose="02020603050405020304" pitchFamily="18" charset="0"/>
                <a:ea typeface="Times New Roman" panose="02020603050405020304" pitchFamily="18" charset="0"/>
              </a:rPr>
              <a:t> ты</a:t>
            </a:r>
            <a:r>
              <a:rPr lang="kk-KZ" sz="2200" spc="-15" dirty="0">
                <a:solidFill>
                  <a:srgbClr val="000000"/>
                </a:solidFill>
                <a:latin typeface="Times New Roman" panose="02020603050405020304" pitchFamily="18" charset="0"/>
                <a:ea typeface="Times New Roman" panose="02020603050405020304" pitchFamily="18" charset="0"/>
              </a:rPr>
              <a:t>ғ</a:t>
            </a:r>
            <a:r>
              <a:rPr lang="ru-RU" sz="2200" spc="-15" dirty="0" err="1">
                <a:solidFill>
                  <a:srgbClr val="000000"/>
                </a:solidFill>
                <a:latin typeface="Times New Roman" panose="02020603050405020304" pitchFamily="18" charset="0"/>
                <a:ea typeface="Times New Roman" panose="02020603050405020304" pitchFamily="18" charset="0"/>
              </a:rPr>
              <a:t>ыз</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5" dirty="0" err="1">
                <a:solidFill>
                  <a:srgbClr val="000000"/>
                </a:solidFill>
                <a:latin typeface="Times New Roman" panose="02020603050405020304" pitchFamily="18" charset="0"/>
                <a:ea typeface="Times New Roman" panose="02020603050405020304" pitchFamily="18" charset="0"/>
              </a:rPr>
              <a:t>альбуминаттар</a:t>
            </a:r>
            <a:r>
              <a:rPr lang="ru-RU" sz="2200" spc="-15" dirty="0">
                <a:solidFill>
                  <a:srgbClr val="000000"/>
                </a:solidFill>
                <a:latin typeface="Times New Roman" panose="02020603050405020304" pitchFamily="18" charset="0"/>
                <a:ea typeface="Times New Roman" panose="02020603050405020304" pitchFamily="18" charset="0"/>
              </a:rPr>
              <a:t> </a:t>
            </a:r>
            <a:r>
              <a:rPr lang="ru-RU" sz="2200" spc="-10" dirty="0">
                <a:solidFill>
                  <a:srgbClr val="000000"/>
                </a:solidFill>
                <a:latin typeface="Times New Roman" panose="02020603050405020304" pitchFamily="18" charset="0"/>
                <a:ea typeface="Times New Roman" panose="02020603050405020304" pitchFamily="18" charset="0"/>
              </a:rPr>
              <a:t>(</a:t>
            </a:r>
            <a:r>
              <a:rPr lang="kk-KZ" sz="2200" spc="-10" dirty="0">
                <a:solidFill>
                  <a:srgbClr val="000000"/>
                </a:solidFill>
                <a:latin typeface="Times New Roman" panose="02020603050405020304" pitchFamily="18" charset="0"/>
                <a:ea typeface="Times New Roman" panose="02020603050405020304" pitchFamily="18" charset="0"/>
              </a:rPr>
              <a:t>қ</a:t>
            </a:r>
            <a:r>
              <a:rPr lang="ru-RU" sz="2200" spc="-10" dirty="0" err="1">
                <a:solidFill>
                  <a:srgbClr val="000000"/>
                </a:solidFill>
                <a:latin typeface="Times New Roman" panose="02020603050405020304" pitchFamily="18" charset="0"/>
                <a:ea typeface="Times New Roman" panose="02020603050405020304" pitchFamily="18" charset="0"/>
              </a:rPr>
              <a:t>орғасын</a:t>
            </a:r>
            <a:r>
              <a:rPr lang="ru-RU" sz="2200" spc="-10" dirty="0">
                <a:solidFill>
                  <a:srgbClr val="000000"/>
                </a:solidFill>
                <a:latin typeface="Times New Roman" panose="02020603050405020304" pitchFamily="18" charset="0"/>
                <a:ea typeface="Times New Roman" panose="02020603050405020304" pitchFamily="18" charset="0"/>
              </a:rPr>
              <a:t>, алюминий) мен </a:t>
            </a:r>
            <a:r>
              <a:rPr lang="ru-RU" sz="2200" spc="-10" dirty="0" err="1">
                <a:solidFill>
                  <a:srgbClr val="000000"/>
                </a:solidFill>
                <a:latin typeface="Times New Roman" panose="02020603050405020304" pitchFamily="18" charset="0"/>
                <a:ea typeface="Times New Roman" panose="02020603050405020304" pitchFamily="18" charset="0"/>
              </a:rPr>
              <a:t>әлсіз</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қыш</a:t>
            </a:r>
            <a:r>
              <a:rPr lang="kk-KZ" sz="2200" spc="-10" dirty="0">
                <a:solidFill>
                  <a:srgbClr val="000000"/>
                </a:solidFill>
                <a:latin typeface="Times New Roman" panose="02020603050405020304" pitchFamily="18" charset="0"/>
                <a:ea typeface="Times New Roman" panose="02020603050405020304" pitchFamily="18" charset="0"/>
              </a:rPr>
              <a:t>қ</a:t>
            </a:r>
            <a:r>
              <a:rPr lang="ru-RU" sz="2200" spc="-10" dirty="0" err="1">
                <a:solidFill>
                  <a:srgbClr val="000000"/>
                </a:solidFill>
                <a:latin typeface="Times New Roman" panose="02020603050405020304" pitchFamily="18" charset="0"/>
                <a:ea typeface="Times New Roman" panose="02020603050405020304" pitchFamily="18" charset="0"/>
              </a:rPr>
              <a:t>ылдар</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түзетін</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металдар</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тұздары</a:t>
            </a:r>
            <a:r>
              <a:rPr lang="ru-RU" sz="2200" spc="-10" dirty="0">
                <a:solidFill>
                  <a:srgbClr val="000000"/>
                </a:solidFill>
                <a:latin typeface="Times New Roman" panose="02020603050405020304" pitchFamily="18" charset="0"/>
                <a:ea typeface="Times New Roman" panose="02020603050405020304" pitchFamily="18" charset="0"/>
              </a:rPr>
              <a:t> </a:t>
            </a:r>
            <a:r>
              <a:rPr lang="ru-RU" sz="2200" spc="-10" dirty="0" err="1">
                <a:solidFill>
                  <a:srgbClr val="000000"/>
                </a:solidFill>
                <a:latin typeface="Times New Roman" panose="02020603050405020304" pitchFamily="18" charset="0"/>
                <a:ea typeface="Times New Roman" panose="02020603050405020304" pitchFamily="18" charset="0"/>
              </a:rPr>
              <a:t>өте</a:t>
            </a:r>
            <a:r>
              <a:rPr lang="ru-RU" sz="2200" spc="-10" dirty="0">
                <a:solidFill>
                  <a:srgbClr val="000000"/>
                </a:solidFill>
                <a:latin typeface="Times New Roman" panose="02020603050405020304" pitchFamily="18" charset="0"/>
                <a:ea typeface="Times New Roman" panose="02020603050405020304" pitchFamily="18" charset="0"/>
              </a:rPr>
              <a:t> </a:t>
            </a:r>
            <a:r>
              <a:rPr lang="kk-KZ" sz="2200" spc="-10" dirty="0">
                <a:solidFill>
                  <a:srgbClr val="000000"/>
                </a:solidFill>
                <a:latin typeface="Times New Roman" panose="02020603050405020304" pitchFamily="18" charset="0"/>
                <a:ea typeface="Times New Roman" panose="02020603050405020304" pitchFamily="18" charset="0"/>
              </a:rPr>
              <a:t>қ</a:t>
            </a:r>
            <a:r>
              <a:rPr lang="ru-RU" sz="2200" spc="-10" dirty="0" err="1">
                <a:solidFill>
                  <a:srgbClr val="000000"/>
                </a:solidFill>
                <a:latin typeface="Times New Roman" panose="02020603050405020304" pitchFamily="18" charset="0"/>
                <a:ea typeface="Times New Roman" panose="02020603050405020304" pitchFamily="18" charset="0"/>
              </a:rPr>
              <a:t>олайлы</a:t>
            </a:r>
            <a:r>
              <a:rPr lang="ru-RU" sz="2200" spc="-10" dirty="0">
                <a:solidFill>
                  <a:srgbClr val="000000"/>
                </a:solidFill>
                <a:latin typeface="Times New Roman" panose="02020603050405020304" pitchFamily="18" charset="0"/>
                <a:ea typeface="Times New Roman" panose="02020603050405020304" pitchFamily="18" charset="0"/>
              </a:rPr>
              <a:t>.</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3859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548680"/>
            <a:ext cx="7215238" cy="5386090"/>
          </a:xfrm>
          <a:prstGeom prst="rect">
            <a:avLst/>
          </a:prstGeom>
        </p:spPr>
        <p:txBody>
          <a:bodyPr wrap="square">
            <a:spAutoFit/>
          </a:bodyPr>
          <a:lstStyle/>
          <a:p>
            <a:pPr algn="ctr">
              <a:defRPr/>
            </a:pPr>
            <a:r>
              <a:rPr lang="kk-KZ" sz="3600" b="1" dirty="0" smtClean="0">
                <a:solidFill>
                  <a:srgbClr val="060606"/>
                </a:solidFill>
                <a:latin typeface="Times New Roman" pitchFamily="18" charset="0"/>
                <a:cs typeface="Times New Roman" pitchFamily="18" charset="0"/>
              </a:rPr>
              <a:t>Жоспар:</a:t>
            </a:r>
            <a:endParaRPr lang="ru-RU" sz="3600" b="1" dirty="0" smtClean="0">
              <a:solidFill>
                <a:srgbClr val="060606"/>
              </a:solidFill>
              <a:latin typeface="Times New Roman" pitchFamily="18" charset="0"/>
              <a:cs typeface="Times New Roman" pitchFamily="18" charset="0"/>
            </a:endParaRPr>
          </a:p>
          <a:p>
            <a:pPr>
              <a:defRPr/>
            </a:pPr>
            <a:r>
              <a:rPr lang="kk-KZ" sz="2800" b="1" dirty="0" smtClean="0">
                <a:solidFill>
                  <a:srgbClr val="060606"/>
                </a:solidFill>
                <a:latin typeface="Times New Roman" pitchFamily="18" charset="0"/>
                <a:cs typeface="Times New Roman" pitchFamily="18" charset="0"/>
              </a:rPr>
              <a:t>I Кіріспе</a:t>
            </a:r>
            <a:endParaRPr lang="ru-RU" sz="2800" dirty="0" smtClean="0">
              <a:solidFill>
                <a:srgbClr val="060606"/>
              </a:solidFill>
              <a:latin typeface="Times New Roman" pitchFamily="18" charset="0"/>
              <a:cs typeface="Times New Roman" pitchFamily="18" charset="0"/>
            </a:endParaRPr>
          </a:p>
          <a:p>
            <a:pPr>
              <a:defRPr/>
            </a:pPr>
            <a:r>
              <a:rPr lang="kk-KZ" sz="2800" dirty="0" smtClean="0">
                <a:solidFill>
                  <a:srgbClr val="060606"/>
                </a:solidFill>
                <a:latin typeface="Times New Roman" pitchFamily="18" charset="0"/>
                <a:cs typeface="Times New Roman" pitchFamily="18" charset="0"/>
              </a:rPr>
              <a:t>     Нейротропты дәрілер</a:t>
            </a:r>
            <a:endParaRPr lang="ru-RU" sz="2800" dirty="0" smtClean="0">
              <a:solidFill>
                <a:srgbClr val="060606"/>
              </a:solidFill>
              <a:latin typeface="Times New Roman" pitchFamily="18" charset="0"/>
              <a:cs typeface="Times New Roman" pitchFamily="18" charset="0"/>
            </a:endParaRPr>
          </a:p>
          <a:p>
            <a:pPr>
              <a:defRPr/>
            </a:pPr>
            <a:r>
              <a:rPr lang="kk-KZ" sz="2800" b="1" dirty="0" smtClean="0">
                <a:solidFill>
                  <a:srgbClr val="060606"/>
                </a:solidFill>
                <a:latin typeface="Times New Roman" pitchFamily="18" charset="0"/>
                <a:cs typeface="Times New Roman" pitchFamily="18" charset="0"/>
              </a:rPr>
              <a:t>II Негізгі бөлім</a:t>
            </a:r>
            <a:endParaRPr lang="ru-RU" sz="28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800" dirty="0" smtClean="0">
                <a:solidFill>
                  <a:srgbClr val="060606"/>
                </a:solidFill>
                <a:latin typeface="Times New Roman" pitchFamily="18" charset="0"/>
                <a:cs typeface="Times New Roman" pitchFamily="18" charset="0"/>
              </a:rPr>
              <a:t>Афференттік жүйке жүйесіне әсер ететін дәрілер</a:t>
            </a:r>
            <a:endParaRPr lang="ru-RU" sz="28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800" dirty="0" smtClean="0">
                <a:solidFill>
                  <a:srgbClr val="060606"/>
                </a:solidFill>
                <a:latin typeface="Times New Roman" pitchFamily="18" charset="0"/>
                <a:cs typeface="Times New Roman" pitchFamily="18" charset="0"/>
              </a:rPr>
              <a:t>Жергілікті анестетиктердің препараттары</a:t>
            </a:r>
            <a:endParaRPr lang="ru-RU" sz="28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800" dirty="0" smtClean="0">
                <a:solidFill>
                  <a:srgbClr val="060606"/>
                </a:solidFill>
                <a:latin typeface="Times New Roman" pitchFamily="18" charset="0"/>
                <a:cs typeface="Times New Roman" pitchFamily="18" charset="0"/>
              </a:rPr>
              <a:t>Тітіркендіретін дәрілер</a:t>
            </a:r>
            <a:endParaRPr lang="ru-RU" sz="2800" dirty="0" smtClean="0">
              <a:solidFill>
                <a:srgbClr val="060606"/>
              </a:solidFill>
              <a:latin typeface="Times New Roman" pitchFamily="18" charset="0"/>
              <a:cs typeface="Times New Roman" pitchFamily="18" charset="0"/>
            </a:endParaRPr>
          </a:p>
          <a:p>
            <a:pPr>
              <a:defRPr/>
            </a:pPr>
            <a:r>
              <a:rPr lang="kk-KZ" sz="2800" b="1" dirty="0" smtClean="0">
                <a:solidFill>
                  <a:srgbClr val="060606"/>
                </a:solidFill>
                <a:latin typeface="Times New Roman" pitchFamily="18" charset="0"/>
                <a:cs typeface="Times New Roman" pitchFamily="18" charset="0"/>
              </a:rPr>
              <a:t>III Қорытынды бөлім</a:t>
            </a:r>
            <a:endParaRPr lang="ru-RU" sz="2800" dirty="0" smtClean="0">
              <a:solidFill>
                <a:srgbClr val="060606"/>
              </a:solidFill>
              <a:latin typeface="Times New Roman" pitchFamily="18" charset="0"/>
              <a:cs typeface="Times New Roman" pitchFamily="18" charset="0"/>
            </a:endParaRPr>
          </a:p>
          <a:p>
            <a:pPr>
              <a:defRPr/>
            </a:pPr>
            <a:r>
              <a:rPr lang="kk-KZ" sz="2800" dirty="0" smtClean="0">
                <a:solidFill>
                  <a:srgbClr val="060606"/>
                </a:solidFill>
                <a:latin typeface="Times New Roman" pitchFamily="18" charset="0"/>
                <a:cs typeface="Times New Roman" pitchFamily="18" charset="0"/>
              </a:rPr>
              <a:t>   Жалпы кесте түрінде берілуі</a:t>
            </a:r>
            <a:endParaRPr lang="ru-RU" sz="2800" dirty="0">
              <a:solidFill>
                <a:srgbClr val="060606"/>
              </a:solidFill>
              <a:latin typeface="Times New Roman" pitchFamily="18" charset="0"/>
              <a:cs typeface="Times New Roman" pitchFamily="18" charset="0"/>
            </a:endParaRPr>
          </a:p>
          <a:p>
            <a:pPr>
              <a:defRPr/>
            </a:pPr>
            <a:endParaRPr lang="ru-RU" sz="2800" b="1" dirty="0" smtClean="0">
              <a:solidFill>
                <a:srgbClr val="060606"/>
              </a:solidFill>
              <a:latin typeface="Times New Roman" pitchFamily="18" charset="0"/>
              <a:cs typeface="Times New Roman" pitchFamily="18" charset="0"/>
            </a:endParaRPr>
          </a:p>
          <a:p>
            <a:pPr>
              <a:defRPr/>
            </a:pPr>
            <a:r>
              <a:rPr lang="kk-KZ" sz="2800" b="1" dirty="0" smtClean="0">
                <a:solidFill>
                  <a:srgbClr val="060606"/>
                </a:solidFill>
                <a:latin typeface="Times New Roman" pitchFamily="18" charset="0"/>
                <a:cs typeface="Times New Roman" pitchFamily="18" charset="0"/>
              </a:rPr>
              <a:t>Пайдаланылған әдебиеттер</a:t>
            </a:r>
            <a:endParaRPr lang="ru-RU" sz="2800" dirty="0">
              <a:solidFill>
                <a:srgbClr val="060606"/>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208912" cy="4893647"/>
          </a:xfrm>
          <a:prstGeom prst="rect">
            <a:avLst/>
          </a:prstGeom>
        </p:spPr>
        <p:txBody>
          <a:bodyPr wrap="square">
            <a:spAutoFit/>
          </a:bodyPr>
          <a:lstStyle/>
          <a:p>
            <a:pPr marL="3175" marR="27305" indent="274320" algn="just">
              <a:spcAft>
                <a:spcPts val="0"/>
              </a:spcAft>
            </a:pPr>
            <a:r>
              <a:rPr lang="ru-RU" sz="2400" spc="-20" dirty="0" err="1">
                <a:solidFill>
                  <a:srgbClr val="000000"/>
                </a:solidFill>
                <a:latin typeface="Times New Roman" panose="02020603050405020304" pitchFamily="18" charset="0"/>
                <a:ea typeface="Times New Roman" panose="02020603050405020304" pitchFamily="18" charset="0"/>
              </a:rPr>
              <a:t>Қармаушы</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заттар</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тері</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бетінің</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шырышты</a:t>
            </a:r>
            <a:r>
              <a:rPr lang="ru-RU" sz="2400" spc="-20" dirty="0">
                <a:solidFill>
                  <a:srgbClr val="000000"/>
                </a:solidFill>
                <a:latin typeface="Times New Roman" panose="02020603050405020304" pitchFamily="18" charset="0"/>
                <a:ea typeface="Times New Roman" panose="02020603050405020304" pitchFamily="18" charset="0"/>
              </a:rPr>
              <a:t> </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err="1">
                <a:solidFill>
                  <a:srgbClr val="000000"/>
                </a:solidFill>
                <a:latin typeface="Times New Roman" panose="02020603050405020304" pitchFamily="18" charset="0"/>
                <a:ea typeface="Times New Roman" panose="02020603050405020304" pitchFamily="18" charset="0"/>
              </a:rPr>
              <a:t>абаттардың</a:t>
            </a:r>
            <a:r>
              <a:rPr lang="ru-RU" sz="2400" spc="-20" dirty="0">
                <a:solidFill>
                  <a:srgbClr val="000000"/>
                </a:solidFill>
                <a:latin typeface="Times New Roman" panose="02020603050405020304" pitchFamily="18" charset="0"/>
                <a:ea typeface="Times New Roman" panose="02020603050405020304" pitchFamily="18" charset="0"/>
              </a:rPr>
              <a:t> </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a:solidFill>
                  <a:srgbClr val="000000"/>
                </a:solidFill>
                <a:latin typeface="Times New Roman" panose="02020603050405020304" pitchFamily="18" charset="0"/>
                <a:ea typeface="Times New Roman" panose="02020603050405020304" pitchFamily="18" charset="0"/>
              </a:rPr>
              <a:t>абы</a:t>
            </a:r>
            <a:r>
              <a:rPr lang="kk-KZ" sz="2400" spc="-20" dirty="0">
                <a:solidFill>
                  <a:srgbClr val="000000"/>
                </a:solidFill>
                <a:latin typeface="Times New Roman" panose="02020603050405020304" pitchFamily="18" charset="0"/>
                <a:ea typeface="Times New Roman" panose="02020603050405020304" pitchFamily="18" charset="0"/>
              </a:rPr>
              <a:t>н</a:t>
            </a:r>
            <a:r>
              <a:rPr lang="ru-RU" sz="2400" spc="-20" dirty="0" err="1">
                <a:solidFill>
                  <a:srgbClr val="000000"/>
                </a:solidFill>
                <a:latin typeface="Times New Roman" panose="02020603050405020304" pitchFamily="18" charset="0"/>
                <a:ea typeface="Times New Roman" panose="02020603050405020304" pitchFamily="18" charset="0"/>
              </a:rPr>
              <a:t>уларында</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жуғыш</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жағылғыш</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шайғыш</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қынапты</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жу</a:t>
            </a:r>
            <a:r>
              <a:rPr lang="kk-KZ" sz="2400" spc="-5" dirty="0">
                <a:solidFill>
                  <a:srgbClr val="000000"/>
                </a:solidFill>
                <a:latin typeface="Times New Roman" panose="02020603050405020304" pitchFamily="18" charset="0"/>
                <a:ea typeface="Times New Roman" panose="02020603050405020304" pitchFamily="18" charset="0"/>
              </a:rPr>
              <a:t>ғ</a:t>
            </a:r>
            <a:r>
              <a:rPr lang="ru-RU" sz="2400" spc="-5" dirty="0" err="1">
                <a:solidFill>
                  <a:srgbClr val="000000"/>
                </a:solidFill>
                <a:latin typeface="Times New Roman" panose="02020603050405020304" pitchFamily="18" charset="0"/>
                <a:ea typeface="Times New Roman" panose="02020603050405020304" pitchFamily="18" charset="0"/>
              </a:rPr>
              <a:t>ыш</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және</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себілгіштер</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5" dirty="0" err="1">
                <a:solidFill>
                  <a:srgbClr val="000000"/>
                </a:solidFill>
                <a:latin typeface="Times New Roman" panose="02020603050405020304" pitchFamily="18" charset="0"/>
                <a:ea typeface="Times New Roman" panose="02020603050405020304" pitchFamily="18" charset="0"/>
              </a:rPr>
              <a:t>түрінде</a:t>
            </a:r>
            <a:r>
              <a:rPr lang="ru-RU" sz="2400" spc="-5" dirty="0">
                <a:solidFill>
                  <a:srgbClr val="000000"/>
                </a:solidFill>
                <a:latin typeface="Times New Roman" panose="02020603050405020304" pitchFamily="18" charset="0"/>
                <a:ea typeface="Times New Roman" panose="02020603050405020304" pitchFamily="18" charset="0"/>
              </a:rPr>
              <a:t> </a:t>
            </a:r>
            <a:r>
              <a:rPr lang="ru-RU" sz="2400" spc="-20" dirty="0">
                <a:solidFill>
                  <a:srgbClr val="000000"/>
                </a:solidFill>
                <a:latin typeface="Times New Roman" panose="02020603050405020304" pitchFamily="18" charset="0"/>
                <a:ea typeface="Times New Roman" panose="02020603050405020304" pitchFamily="18" charset="0"/>
              </a:rPr>
              <a:t>сырт</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a:solidFill>
                  <a:srgbClr val="000000"/>
                </a:solidFill>
                <a:latin typeface="Times New Roman" panose="02020603050405020304" pitchFamily="18" charset="0"/>
                <a:ea typeface="Times New Roman" panose="02020603050405020304" pitchFamily="18" charset="0"/>
              </a:rPr>
              <a:t>а та</a:t>
            </a:r>
            <a:r>
              <a:rPr lang="kk-KZ" sz="2400" spc="-20" dirty="0">
                <a:solidFill>
                  <a:srgbClr val="000000"/>
                </a:solidFill>
                <a:latin typeface="Times New Roman" panose="02020603050405020304" pitchFamily="18" charset="0"/>
                <a:ea typeface="Times New Roman" panose="02020603050405020304" pitchFamily="18" charset="0"/>
              </a:rPr>
              <a:t>ғ</a:t>
            </a:r>
            <a:r>
              <a:rPr lang="ru-RU" sz="2400" spc="-20" dirty="0" err="1">
                <a:solidFill>
                  <a:srgbClr val="000000"/>
                </a:solidFill>
                <a:latin typeface="Times New Roman" panose="02020603050405020304" pitchFamily="18" charset="0"/>
                <a:ea typeface="Times New Roman" panose="02020603050405020304" pitchFamily="18" charset="0"/>
              </a:rPr>
              <a:t>айындалады</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Кейбір</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жағдайларда</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оларды</a:t>
            </a:r>
            <a:r>
              <a:rPr lang="ru-RU" sz="2400" spc="-20" dirty="0">
                <a:solidFill>
                  <a:srgbClr val="000000"/>
                </a:solidFill>
                <a:latin typeface="Times New Roman" panose="02020603050405020304" pitchFamily="18" charset="0"/>
                <a:ea typeface="Times New Roman" panose="02020603050405020304" pitchFamily="18" charset="0"/>
              </a:rPr>
              <a:t> ас </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err="1">
                <a:solidFill>
                  <a:srgbClr val="000000"/>
                </a:solidFill>
                <a:latin typeface="Times New Roman" panose="02020603050405020304" pitchFamily="18" charset="0"/>
                <a:ea typeface="Times New Roman" panose="02020603050405020304" pitchFamily="18" charset="0"/>
              </a:rPr>
              <a:t>орыту</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жолдарының</a:t>
            </a:r>
            <a:r>
              <a:rPr lang="ru-RU" sz="2400" spc="-20" dirty="0">
                <a:solidFill>
                  <a:srgbClr val="000000"/>
                </a:solidFill>
                <a:latin typeface="Times New Roman" panose="02020603050405020304" pitchFamily="18" charset="0"/>
                <a:ea typeface="Times New Roman" panose="02020603050405020304" pitchFamily="18" charset="0"/>
              </a:rPr>
              <a:t> </a:t>
            </a:r>
            <a:r>
              <a:rPr lang="kk-KZ" sz="2400" spc="-40" dirty="0">
                <a:solidFill>
                  <a:srgbClr val="000000"/>
                </a:solidFill>
                <a:latin typeface="Times New Roman" panose="02020603050405020304" pitchFamily="18" charset="0"/>
                <a:ea typeface="Times New Roman" panose="02020603050405020304" pitchFamily="18" charset="0"/>
              </a:rPr>
              <a:t>қ</a:t>
            </a:r>
            <a:r>
              <a:rPr lang="ru-RU" sz="2400" spc="-40" dirty="0" err="1">
                <a:solidFill>
                  <a:srgbClr val="000000"/>
                </a:solidFill>
                <a:latin typeface="Times New Roman" panose="02020603050405020304" pitchFamily="18" charset="0"/>
                <a:ea typeface="Times New Roman" panose="02020603050405020304" pitchFamily="18" charset="0"/>
              </a:rPr>
              <a:t>абыну</a:t>
            </a:r>
            <a:r>
              <a:rPr lang="ru-RU" sz="2400" spc="-40" dirty="0">
                <a:solidFill>
                  <a:srgbClr val="000000"/>
                </a:solidFill>
                <a:latin typeface="Times New Roman" panose="02020603050405020304" pitchFamily="18" charset="0"/>
                <a:ea typeface="Times New Roman" panose="02020603050405020304" pitchFamily="18" charset="0"/>
              </a:rPr>
              <a:t> </a:t>
            </a:r>
            <a:r>
              <a:rPr lang="ru-RU" sz="2400" spc="-40" dirty="0" err="1">
                <a:solidFill>
                  <a:srgbClr val="000000"/>
                </a:solidFill>
                <a:latin typeface="Times New Roman" panose="02020603050405020304" pitchFamily="18" charset="0"/>
                <a:ea typeface="Times New Roman" panose="02020603050405020304" pitchFamily="18" charset="0"/>
              </a:rPr>
              <a:t>үрдістерінде</a:t>
            </a:r>
            <a:r>
              <a:rPr lang="ru-RU" sz="2400" spc="-40" dirty="0">
                <a:solidFill>
                  <a:srgbClr val="000000"/>
                </a:solidFill>
                <a:latin typeface="Times New Roman" panose="02020603050405020304" pitchFamily="18" charset="0"/>
                <a:ea typeface="Times New Roman" panose="02020603050405020304" pitchFamily="18" charset="0"/>
              </a:rPr>
              <a:t> (</a:t>
            </a:r>
            <a:r>
              <a:rPr lang="ru-RU" sz="2400" spc="-40" dirty="0" err="1">
                <a:solidFill>
                  <a:srgbClr val="000000"/>
                </a:solidFill>
                <a:latin typeface="Times New Roman" panose="02020603050405020304" pitchFamily="18" charset="0"/>
                <a:ea typeface="Times New Roman" panose="02020603050405020304" pitchFamily="18" charset="0"/>
              </a:rPr>
              <a:t>энтеритте</a:t>
            </a:r>
            <a:r>
              <a:rPr lang="ru-RU" sz="2400" spc="-40" dirty="0">
                <a:solidFill>
                  <a:srgbClr val="000000"/>
                </a:solidFill>
                <a:latin typeface="Times New Roman" panose="02020603050405020304" pitchFamily="18" charset="0"/>
                <a:ea typeface="Times New Roman" panose="02020603050405020304" pitchFamily="18" charset="0"/>
              </a:rPr>
              <a:t>, </a:t>
            </a:r>
            <a:r>
              <a:rPr lang="ru-RU" sz="2400" spc="-40" dirty="0" err="1">
                <a:solidFill>
                  <a:srgbClr val="000000"/>
                </a:solidFill>
                <a:latin typeface="Times New Roman" panose="02020603050405020304" pitchFamily="18" charset="0"/>
                <a:ea typeface="Times New Roman" panose="02020603050405020304" pitchFamily="18" charset="0"/>
              </a:rPr>
              <a:t>колитте</a:t>
            </a:r>
            <a:r>
              <a:rPr lang="ru-RU" sz="2400" spc="-40" dirty="0">
                <a:solidFill>
                  <a:srgbClr val="000000"/>
                </a:solidFill>
                <a:latin typeface="Times New Roman" panose="02020603050405020304" pitchFamily="18" charset="0"/>
                <a:ea typeface="Times New Roman" panose="02020603050405020304" pitchFamily="18" charset="0"/>
              </a:rPr>
              <a:t>) </a:t>
            </a:r>
            <a:r>
              <a:rPr lang="ru-RU" sz="2400" spc="-40" dirty="0" err="1">
                <a:solidFill>
                  <a:srgbClr val="000000"/>
                </a:solidFill>
                <a:latin typeface="Times New Roman" panose="02020603050405020304" pitchFamily="18" charset="0"/>
                <a:ea typeface="Times New Roman" panose="02020603050405020304" pitchFamily="18" charset="0"/>
              </a:rPr>
              <a:t>ішке</a:t>
            </a:r>
            <a:r>
              <a:rPr lang="ru-RU" sz="2400" spc="-40" dirty="0">
                <a:solidFill>
                  <a:srgbClr val="000000"/>
                </a:solidFill>
                <a:latin typeface="Times New Roman" panose="02020603050405020304" pitchFamily="18" charset="0"/>
                <a:ea typeface="Times New Roman" panose="02020603050405020304" pitchFamily="18" charset="0"/>
              </a:rPr>
              <a:t> (висмут </a:t>
            </a:r>
            <a:r>
              <a:rPr lang="ru-RU" sz="2400" spc="-40" dirty="0" err="1">
                <a:solidFill>
                  <a:srgbClr val="000000"/>
                </a:solidFill>
                <a:latin typeface="Times New Roman" panose="02020603050405020304" pitchFamily="18" charset="0"/>
                <a:ea typeface="Times New Roman" panose="02020603050405020304" pitchFamily="18" charset="0"/>
              </a:rPr>
              <a:t>препараттары</a:t>
            </a:r>
            <a:r>
              <a:rPr lang="ru-RU" sz="2400" spc="-40" dirty="0">
                <a:solidFill>
                  <a:srgbClr val="000000"/>
                </a:solidFill>
                <a:latin typeface="Times New Roman" panose="02020603050405020304" pitchFamily="18" charset="0"/>
                <a:ea typeface="Times New Roman" panose="02020603050405020304" pitchFamily="18" charset="0"/>
              </a:rPr>
              <a:t>, </a:t>
            </a:r>
            <a:r>
              <a:rPr lang="ru-RU" sz="2400" spc="-40" dirty="0" err="1">
                <a:solidFill>
                  <a:srgbClr val="000000"/>
                </a:solidFill>
                <a:latin typeface="Times New Roman" panose="02020603050405020304" pitchFamily="18" charset="0"/>
                <a:ea typeface="Times New Roman" panose="02020603050405020304" pitchFamily="18" charset="0"/>
              </a:rPr>
              <a:t>танинні</a:t>
            </a:r>
            <a:r>
              <a:rPr lang="kk-KZ" sz="2400" spc="-40" dirty="0">
                <a:solidFill>
                  <a:srgbClr val="000000"/>
                </a:solidFill>
                <a:latin typeface="Times New Roman" panose="02020603050405020304" pitchFamily="18" charset="0"/>
                <a:ea typeface="Times New Roman" panose="02020603050405020304" pitchFamily="18" charset="0"/>
              </a:rPr>
              <a:t>ң </a:t>
            </a:r>
            <a:r>
              <a:rPr lang="ru-RU" sz="2400" spc="-20" dirty="0" err="1">
                <a:solidFill>
                  <a:srgbClr val="000000"/>
                </a:solidFill>
                <a:latin typeface="Times New Roman" panose="02020603050405020304" pitchFamily="18" charset="0"/>
                <a:ea typeface="Times New Roman" panose="02020603050405020304" pitchFamily="18" charset="0"/>
              </a:rPr>
              <a:t>белокты</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пр</a:t>
            </a:r>
            <a:r>
              <a:rPr lang="kk-KZ" sz="2400" spc="-20" dirty="0">
                <a:solidFill>
                  <a:srgbClr val="000000"/>
                </a:solidFill>
                <a:latin typeface="Times New Roman" panose="02020603050405020304" pitchFamily="18" charset="0"/>
                <a:ea typeface="Times New Roman" panose="02020603050405020304" pitchFamily="18" charset="0"/>
              </a:rPr>
              <a:t>е</a:t>
            </a:r>
            <a:r>
              <a:rPr lang="ru-RU" sz="2400" spc="-20" dirty="0" err="1">
                <a:solidFill>
                  <a:srgbClr val="000000"/>
                </a:solidFill>
                <a:latin typeface="Times New Roman" panose="02020603050405020304" pitchFamily="18" charset="0"/>
                <a:ea typeface="Times New Roman" panose="02020603050405020304" pitchFamily="18" charset="0"/>
              </a:rPr>
              <a:t>параты</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320" dirty="0">
                <a:solidFill>
                  <a:srgbClr val="000000"/>
                </a:solidFill>
                <a:latin typeface="Times New Roman" panose="02020603050405020304" pitchFamily="18" charset="0"/>
                <a:ea typeface="Times New Roman" panose="02020603050405020304" pitchFamily="18" charset="0"/>
              </a:rPr>
              <a:t>-</a:t>
            </a:r>
            <a:r>
              <a:rPr lang="ru-RU" sz="2400" spc="320" dirty="0" err="1">
                <a:solidFill>
                  <a:srgbClr val="000000"/>
                </a:solidFill>
                <a:latin typeface="Times New Roman" panose="02020603050405020304" pitchFamily="18" charset="0"/>
                <a:ea typeface="Times New Roman" panose="02020603050405020304" pitchFamily="18" charset="0"/>
              </a:rPr>
              <a:t>танальбин</a:t>
            </a:r>
            <a:r>
              <a:rPr lang="ru-RU" sz="2400" spc="320" dirty="0">
                <a:solidFill>
                  <a:srgbClr val="000000"/>
                </a:solidFill>
                <a:latin typeface="Times New Roman" panose="02020603050405020304" pitchFamily="18" charset="0"/>
                <a:ea typeface="Times New Roman" panose="02020603050405020304" pitchFamily="18" charset="0"/>
              </a:rPr>
              <a:t>)</a:t>
            </a:r>
            <a:r>
              <a:rPr lang="ru-RU" sz="2400" spc="-20" dirty="0">
                <a:solidFill>
                  <a:srgbClr val="000000"/>
                </a:solidFill>
                <a:latin typeface="Times New Roman" panose="02020603050405020304" pitchFamily="18" charset="0"/>
                <a:ea typeface="Times New Roman" panose="02020603050405020304" pitchFamily="18" charset="0"/>
              </a:rPr>
              <a:t> </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err="1">
                <a:solidFill>
                  <a:srgbClr val="000000"/>
                </a:solidFill>
                <a:latin typeface="Times New Roman" panose="02020603050405020304" pitchFamily="18" charset="0"/>
                <a:ea typeface="Times New Roman" panose="02020603050405020304" pitchFamily="18" charset="0"/>
              </a:rPr>
              <a:t>абылдайды</a:t>
            </a:r>
            <a:r>
              <a:rPr lang="ru-RU" sz="2400" spc="-20" dirty="0">
                <a:solidFill>
                  <a:srgbClr val="000000"/>
                </a:solidFill>
                <a:latin typeface="Times New Roman" panose="02020603050405020304" pitchFamily="18" charset="0"/>
                <a:ea typeface="Times New Roman" panose="02020603050405020304" pitchFamily="18" charset="0"/>
              </a:rPr>
              <a:t>. Танин </a:t>
            </a:r>
            <a:r>
              <a:rPr lang="ru-RU" sz="2400" spc="-20" dirty="0" err="1">
                <a:solidFill>
                  <a:srgbClr val="000000"/>
                </a:solidFill>
                <a:latin typeface="Times New Roman" panose="02020603050405020304" pitchFamily="18" charset="0"/>
                <a:ea typeface="Times New Roman" panose="02020603050405020304" pitchFamily="18" charset="0"/>
              </a:rPr>
              <a:t>ерітінді</a:t>
            </a:r>
            <a:r>
              <a:rPr lang="kk-KZ" sz="2400" spc="-20" dirty="0">
                <a:solidFill>
                  <a:srgbClr val="000000"/>
                </a:solidFill>
                <a:latin typeface="Times New Roman" panose="02020603050405020304" pitchFamily="18" charset="0"/>
                <a:ea typeface="Times New Roman" panose="02020603050405020304" pitchFamily="18" charset="0"/>
              </a:rPr>
              <a:t>с</a:t>
            </a:r>
            <a:r>
              <a:rPr lang="ru-RU" sz="2400" spc="-20" dirty="0" err="1">
                <a:solidFill>
                  <a:srgbClr val="000000"/>
                </a:solidFill>
                <a:latin typeface="Times New Roman" panose="02020603050405020304" pitchFamily="18" charset="0"/>
                <a:ea typeface="Times New Roman" panose="02020603050405020304" pitchFamily="18" charset="0"/>
              </a:rPr>
              <a:t>ін</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күйіктерде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жергілікті</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және</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ауыр</a:t>
            </a:r>
            <a:r>
              <a:rPr lang="ru-RU" sz="2400" dirty="0">
                <a:solidFill>
                  <a:srgbClr val="000000"/>
                </a:solidFill>
                <a:latin typeface="Times New Roman" panose="02020603050405020304" pitchFamily="18" charset="0"/>
                <a:ea typeface="Times New Roman" panose="02020603050405020304" pitchFamily="18" charset="0"/>
              </a:rPr>
              <a:t> м</a:t>
            </a:r>
            <a:r>
              <a:rPr lang="kk-KZ" sz="2400" dirty="0">
                <a:solidFill>
                  <a:srgbClr val="000000"/>
                </a:solidFill>
                <a:latin typeface="Times New Roman" panose="02020603050405020304" pitchFamily="18" charset="0"/>
                <a:ea typeface="Times New Roman" panose="02020603050405020304" pitchFamily="18" charset="0"/>
              </a:rPr>
              <a:t>е</a:t>
            </a:r>
            <a:r>
              <a:rPr lang="ru-RU" sz="2400" dirty="0" err="1">
                <a:solidFill>
                  <a:srgbClr val="000000"/>
                </a:solidFill>
                <a:latin typeface="Times New Roman" panose="02020603050405020304" pitchFamily="18" charset="0"/>
                <a:ea typeface="Times New Roman" panose="02020603050405020304" pitchFamily="18" charset="0"/>
              </a:rPr>
              <a:t>талдардың</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тұздарымен</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rPr>
              <a:t>алколоидтар</a:t>
            </a:r>
            <a:r>
              <a:rPr lang="ru-RU" sz="2400"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тұздарымен</a:t>
            </a:r>
            <a:r>
              <a:rPr lang="ru-RU" sz="2400" spc="-25" dirty="0">
                <a:solidFill>
                  <a:srgbClr val="000000"/>
                </a:solidFill>
                <a:latin typeface="Times New Roman" panose="02020603050405020304" pitchFamily="18" charset="0"/>
                <a:ea typeface="Times New Roman" panose="02020603050405020304" pitchFamily="18" charset="0"/>
              </a:rPr>
              <a:t> улан</a:t>
            </a:r>
            <a:r>
              <a:rPr lang="kk-KZ" sz="2400" spc="-25" dirty="0">
                <a:solidFill>
                  <a:srgbClr val="000000"/>
                </a:solidFill>
                <a:latin typeface="Times New Roman" panose="02020603050405020304" pitchFamily="18" charset="0"/>
                <a:ea typeface="Times New Roman" panose="02020603050405020304" pitchFamily="18" charset="0"/>
              </a:rPr>
              <a:t>ғ</a:t>
            </a:r>
            <a:r>
              <a:rPr lang="ru-RU" sz="2400" spc="-25" dirty="0" err="1">
                <a:solidFill>
                  <a:srgbClr val="000000"/>
                </a:solidFill>
                <a:latin typeface="Times New Roman" panose="02020603050405020304" pitchFamily="18" charset="0"/>
                <a:ea typeface="Times New Roman" panose="02020603050405020304" pitchFamily="18" charset="0"/>
              </a:rPr>
              <a:t>анда</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ішке</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егер</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олар</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ішекте</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болса</a:t>
            </a:r>
            <a:r>
              <a:rPr lang="ru-RU" sz="2400" spc="-25" dirty="0">
                <a:solidFill>
                  <a:srgbClr val="000000"/>
                </a:solidFill>
                <a:latin typeface="Times New Roman" panose="02020603050405020304" pitchFamily="18" charset="0"/>
                <a:ea typeface="Times New Roman" panose="02020603050405020304" pitchFamily="18" charset="0"/>
              </a:rPr>
              <a:t>) </a:t>
            </a:r>
            <a:r>
              <a:rPr lang="ru-RU" sz="2400" spc="-25" dirty="0" err="1">
                <a:solidFill>
                  <a:srgbClr val="000000"/>
                </a:solidFill>
                <a:latin typeface="Times New Roman" panose="02020603050405020304" pitchFamily="18" charset="0"/>
                <a:ea typeface="Times New Roman" panose="02020603050405020304" pitchFamily="18" charset="0"/>
              </a:rPr>
              <a:t>енгізеді</a:t>
            </a:r>
            <a:r>
              <a:rPr lang="ru-RU" sz="2400" spc="-25" dirty="0">
                <a:solidFill>
                  <a:srgbClr val="000000"/>
                </a:solidFill>
                <a:latin typeface="Times New Roman" panose="02020603050405020304" pitchFamily="18" charset="0"/>
                <a:ea typeface="Times New Roman" panose="02020603050405020304" pitchFamily="18" charset="0"/>
              </a:rPr>
              <a:t>. Со</a:t>
            </a:r>
            <a:r>
              <a:rPr lang="kk-KZ" sz="2400" spc="-25" dirty="0">
                <a:solidFill>
                  <a:srgbClr val="000000"/>
                </a:solidFill>
                <a:latin typeface="Times New Roman" panose="02020603050405020304" pitchFamily="18" charset="0"/>
                <a:ea typeface="Times New Roman" panose="02020603050405020304" pitchFamily="18" charset="0"/>
              </a:rPr>
              <a:t>ңғ</a:t>
            </a:r>
            <a:r>
              <a:rPr lang="ru-RU" sz="2400" spc="-25" dirty="0" err="1">
                <a:solidFill>
                  <a:srgbClr val="000000"/>
                </a:solidFill>
                <a:latin typeface="Times New Roman" panose="02020603050405020304" pitchFamily="18" charset="0"/>
                <a:ea typeface="Times New Roman" panose="02020603050405020304" pitchFamily="18" charset="0"/>
              </a:rPr>
              <a:t>ыларыме</a:t>
            </a:r>
            <a:r>
              <a:rPr lang="kk-KZ" sz="2400" spc="-25" dirty="0">
                <a:solidFill>
                  <a:srgbClr val="000000"/>
                </a:solidFill>
                <a:latin typeface="Times New Roman" panose="02020603050405020304" pitchFamily="18" charset="0"/>
                <a:ea typeface="Times New Roman" panose="02020603050405020304" pitchFamily="18" charset="0"/>
              </a:rPr>
              <a:t>н </a:t>
            </a:r>
            <a:r>
              <a:rPr lang="ru-RU" sz="2400" spc="-30" dirty="0">
                <a:solidFill>
                  <a:srgbClr val="000000"/>
                </a:solidFill>
                <a:latin typeface="Times New Roman" panose="02020603050405020304" pitchFamily="18" charset="0"/>
                <a:ea typeface="Times New Roman" panose="02020603050405020304" pitchFamily="18" charset="0"/>
              </a:rPr>
              <a:t>танин </a:t>
            </a:r>
            <a:r>
              <a:rPr lang="ru-RU" sz="2400" spc="-30" dirty="0" err="1">
                <a:solidFill>
                  <a:srgbClr val="000000"/>
                </a:solidFill>
                <a:latin typeface="Times New Roman" panose="02020603050405020304" pitchFamily="18" charset="0"/>
                <a:ea typeface="Times New Roman" panose="02020603050405020304" pitchFamily="18" charset="0"/>
              </a:rPr>
              <a:t>олардың</a:t>
            </a:r>
            <a:r>
              <a:rPr lang="kk-KZ" sz="2400" spc="-30" dirty="0">
                <a:solidFill>
                  <a:srgbClr val="000000"/>
                </a:solidFill>
                <a:latin typeface="Times New Roman" panose="02020603050405020304" pitchFamily="18" charset="0"/>
                <a:ea typeface="Times New Roman" panose="02020603050405020304" pitchFamily="18" charset="0"/>
              </a:rPr>
              <a:t> сіңуіне</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кедергі</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жасай</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отырып</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ерімейтін</a:t>
            </a:r>
            <a:r>
              <a:rPr lang="ru-RU" sz="2400" spc="-30" dirty="0">
                <a:solidFill>
                  <a:srgbClr val="000000"/>
                </a:solidFill>
                <a:latin typeface="Times New Roman" panose="02020603050405020304" pitchFamily="18" charset="0"/>
                <a:ea typeface="Times New Roman" panose="02020603050405020304" pitchFamily="18" charset="0"/>
              </a:rPr>
              <a:t> </a:t>
            </a:r>
            <a:r>
              <a:rPr lang="kk-KZ" sz="2400" spc="-30" dirty="0">
                <a:solidFill>
                  <a:srgbClr val="000000"/>
                </a:solidFill>
                <a:latin typeface="Times New Roman" panose="02020603050405020304" pitchFamily="18" charset="0"/>
                <a:ea typeface="Times New Roman" panose="02020603050405020304" pitchFamily="18" charset="0"/>
              </a:rPr>
              <a:t>қ</a:t>
            </a:r>
            <a:r>
              <a:rPr lang="ru-RU" sz="2400" spc="-30" dirty="0" err="1">
                <a:solidFill>
                  <a:srgbClr val="000000"/>
                </a:solidFill>
                <a:latin typeface="Times New Roman" panose="02020603050405020304" pitchFamily="18" charset="0"/>
                <a:ea typeface="Times New Roman" panose="02020603050405020304" pitchFamily="18" charset="0"/>
              </a:rPr>
              <a:t>осылыс</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түзеді</a:t>
            </a:r>
            <a:r>
              <a:rPr lang="ru-RU" sz="2400" spc="-30" dirty="0">
                <a:solidFill>
                  <a:srgbClr val="000000"/>
                </a:solidFill>
                <a:latin typeface="Times New Roman" panose="02020603050405020304" pitchFamily="18" charset="0"/>
                <a:ea typeface="Times New Roman" panose="02020603050405020304" pitchFamily="18" charset="0"/>
              </a:rPr>
              <a:t>. </a:t>
            </a:r>
            <a:r>
              <a:rPr lang="ru-RU" sz="2400" spc="-30" dirty="0" err="1">
                <a:solidFill>
                  <a:srgbClr val="000000"/>
                </a:solidFill>
                <a:latin typeface="Times New Roman" panose="02020603050405020304" pitchFamily="18" charset="0"/>
                <a:ea typeface="Times New Roman" panose="02020603050405020304" pitchFamily="18" charset="0"/>
              </a:rPr>
              <a:t>Біра</a:t>
            </a:r>
            <a:r>
              <a:rPr lang="kk-KZ" sz="2400" spc="-30" dirty="0">
                <a:solidFill>
                  <a:srgbClr val="000000"/>
                </a:solidFill>
                <a:latin typeface="Times New Roman" panose="02020603050405020304" pitchFamily="18" charset="0"/>
                <a:ea typeface="Times New Roman" panose="02020603050405020304" pitchFamily="18" charset="0"/>
              </a:rPr>
              <a:t>қ </a:t>
            </a:r>
            <a:r>
              <a:rPr lang="ru-RU" sz="2400" spc="-20" dirty="0" err="1">
                <a:solidFill>
                  <a:srgbClr val="000000"/>
                </a:solidFill>
                <a:latin typeface="Times New Roman" panose="02020603050405020304" pitchFamily="18" charset="0"/>
                <a:ea typeface="Times New Roman" panose="02020603050405020304" pitchFamily="18" charset="0"/>
              </a:rPr>
              <a:t>кейбір</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алколоидтармен</a:t>
            </a:r>
            <a:r>
              <a:rPr lang="ru-RU" sz="2400" spc="-20" dirty="0">
                <a:solidFill>
                  <a:srgbClr val="000000"/>
                </a:solidFill>
                <a:latin typeface="Times New Roman" panose="02020603050405020304" pitchFamily="18" charset="0"/>
                <a:ea typeface="Times New Roman" panose="02020603050405020304" pitchFamily="18" charset="0"/>
              </a:rPr>
              <a:t> (морфин, атропин ж</a:t>
            </a:r>
            <a:r>
              <a:rPr lang="kk-KZ" sz="2400" spc="-20" dirty="0">
                <a:solidFill>
                  <a:srgbClr val="000000"/>
                </a:solidFill>
                <a:latin typeface="Times New Roman" panose="02020603050405020304" pitchFamily="18" charset="0"/>
                <a:ea typeface="Times New Roman" panose="02020603050405020304" pitchFamily="18" charset="0"/>
              </a:rPr>
              <a:t>ә</a:t>
            </a:r>
            <a:r>
              <a:rPr lang="ru-RU" sz="2400" spc="-20" dirty="0">
                <a:solidFill>
                  <a:srgbClr val="000000"/>
                </a:solidFill>
                <a:latin typeface="Times New Roman" panose="02020603050405020304" pitchFamily="18" charset="0"/>
                <a:ea typeface="Times New Roman" panose="02020603050405020304" pitchFamily="18" charset="0"/>
              </a:rPr>
              <a:t>не </a:t>
            </a:r>
            <a:r>
              <a:rPr lang="ru-RU" sz="2400" spc="-20" dirty="0" err="1">
                <a:solidFill>
                  <a:srgbClr val="000000"/>
                </a:solidFill>
                <a:latin typeface="Times New Roman" panose="02020603050405020304" pitchFamily="18" charset="0"/>
                <a:ea typeface="Times New Roman" panose="02020603050405020304" pitchFamily="18" charset="0"/>
              </a:rPr>
              <a:t>т.б</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тұра</a:t>
            </a:r>
            <a:r>
              <a:rPr lang="kk-KZ" sz="2400" spc="-20" dirty="0">
                <a:solidFill>
                  <a:srgbClr val="000000"/>
                </a:solidFill>
                <a:latin typeface="Times New Roman" panose="02020603050405020304" pitchFamily="18" charset="0"/>
                <a:ea typeface="Times New Roman" panose="02020603050405020304" pitchFamily="18" charset="0"/>
              </a:rPr>
              <a:t>қ</a:t>
            </a:r>
            <a:r>
              <a:rPr lang="ru-RU" sz="2400" spc="-20" dirty="0" err="1">
                <a:solidFill>
                  <a:srgbClr val="000000"/>
                </a:solidFill>
                <a:latin typeface="Times New Roman" panose="02020603050405020304" pitchFamily="18" charset="0"/>
                <a:ea typeface="Times New Roman" panose="02020603050405020304" pitchFamily="18" charset="0"/>
              </a:rPr>
              <a:t>сыз</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кешен</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20" dirty="0" err="1">
                <a:solidFill>
                  <a:srgbClr val="000000"/>
                </a:solidFill>
                <a:latin typeface="Times New Roman" panose="02020603050405020304" pitchFamily="18" charset="0"/>
                <a:ea typeface="Times New Roman" panose="02020603050405020304" pitchFamily="18" charset="0"/>
              </a:rPr>
              <a:t>түзеді</a:t>
            </a:r>
            <a:r>
              <a:rPr lang="ru-RU" sz="2400" spc="-20" dirty="0">
                <a:solidFill>
                  <a:srgbClr val="000000"/>
                </a:solidFill>
                <a:latin typeface="Times New Roman" panose="02020603050405020304" pitchFamily="18" charset="0"/>
                <a:ea typeface="Times New Roman" panose="02020603050405020304" pitchFamily="18" charset="0"/>
              </a:rPr>
              <a:t>, </a:t>
            </a:r>
            <a:r>
              <a:rPr lang="ru-RU" sz="2400" spc="-10" dirty="0" err="1">
                <a:solidFill>
                  <a:srgbClr val="000000"/>
                </a:solidFill>
                <a:latin typeface="Times New Roman" panose="02020603050405020304" pitchFamily="18" charset="0"/>
                <a:ea typeface="Times New Roman" panose="02020603050405020304" pitchFamily="18" charset="0"/>
              </a:rPr>
              <a:t>сондықтан</a:t>
            </a:r>
            <a:r>
              <a:rPr lang="ru-RU" sz="2400" spc="-10" dirty="0">
                <a:solidFill>
                  <a:srgbClr val="000000"/>
                </a:solidFill>
                <a:latin typeface="Times New Roman" panose="02020603050405020304" pitchFamily="18" charset="0"/>
                <a:ea typeface="Times New Roman" panose="02020603050405020304" pitchFamily="18" charset="0"/>
              </a:rPr>
              <a:t> ас</a:t>
            </a:r>
            <a:r>
              <a:rPr lang="kk-KZ" sz="2400" spc="-10" dirty="0">
                <a:solidFill>
                  <a:srgbClr val="000000"/>
                </a:solidFill>
                <a:latin typeface="Times New Roman" panose="02020603050405020304" pitchFamily="18" charset="0"/>
                <a:ea typeface="Times New Roman" panose="02020603050405020304" pitchFamily="18" charset="0"/>
              </a:rPr>
              <a:t>қ</a:t>
            </a:r>
            <a:r>
              <a:rPr lang="ru-RU" sz="2400" spc="-10" dirty="0" err="1">
                <a:solidFill>
                  <a:srgbClr val="000000"/>
                </a:solidFill>
                <a:latin typeface="Times New Roman" panose="02020603050405020304" pitchFamily="18" charset="0"/>
                <a:ea typeface="Times New Roman" panose="02020603050405020304" pitchFamily="18" charset="0"/>
              </a:rPr>
              <a:t>азанды</a:t>
            </a:r>
            <a:r>
              <a:rPr lang="ru-RU" sz="2400" spc="-10" dirty="0">
                <a:solidFill>
                  <a:srgbClr val="000000"/>
                </a:solidFill>
                <a:latin typeface="Times New Roman" panose="02020603050405020304" pitchFamily="18" charset="0"/>
                <a:ea typeface="Times New Roman" panose="02020603050405020304" pitchFamily="18" charset="0"/>
              </a:rPr>
              <a:t> тез </a:t>
            </a:r>
            <a:r>
              <a:rPr lang="ru-RU" sz="2400" spc="-10" dirty="0" err="1">
                <a:solidFill>
                  <a:srgbClr val="000000"/>
                </a:solidFill>
                <a:latin typeface="Times New Roman" panose="02020603050405020304" pitchFamily="18" charset="0"/>
                <a:ea typeface="Times New Roman" panose="02020603050405020304" pitchFamily="18" charset="0"/>
              </a:rPr>
              <a:t>шаю</a:t>
            </a:r>
            <a:r>
              <a:rPr lang="ru-RU" sz="2400" spc="-10" dirty="0">
                <a:solidFill>
                  <a:srgbClr val="000000"/>
                </a:solidFill>
                <a:latin typeface="Times New Roman" panose="02020603050405020304" pitchFamily="18" charset="0"/>
                <a:ea typeface="Times New Roman" panose="02020603050405020304" pitchFamily="18" charset="0"/>
              </a:rPr>
              <a:t> кажет.</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9171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45232"/>
            <a:ext cx="7467600" cy="811560"/>
          </a:xfrm>
        </p:spPr>
        <p:txBody>
          <a:bodyPr/>
          <a:lstStyle/>
          <a:p>
            <a:r>
              <a:rPr lang="ru-RU" sz="4800" b="1" dirty="0">
                <a:solidFill>
                  <a:srgbClr val="060606"/>
                </a:solidFill>
                <a:latin typeface="Times New Roman" panose="02020603050405020304" pitchFamily="18" charset="0"/>
                <a:cs typeface="Times New Roman" panose="02020603050405020304" pitchFamily="18" charset="0"/>
              </a:rPr>
              <a:t> ҚАПТАУШЫ ЗАТТАР</a:t>
            </a:r>
            <a:r>
              <a:rPr lang="ru-RU" sz="4800" dirty="0">
                <a:solidFill>
                  <a:srgbClr val="060606"/>
                </a:solidFill>
                <a:latin typeface="Times New Roman" panose="02020603050405020304" pitchFamily="18" charset="0"/>
                <a:cs typeface="Times New Roman" panose="02020603050405020304" pitchFamily="18" charset="0"/>
              </a:rPr>
              <a:t/>
            </a:r>
            <a:br>
              <a:rPr lang="ru-RU" sz="4800" dirty="0">
                <a:solidFill>
                  <a:srgbClr val="060606"/>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4" y="1700808"/>
            <a:ext cx="7467600" cy="4525963"/>
          </a:xfrm>
        </p:spPr>
        <p:txBody>
          <a:bodyPr/>
          <a:lstStyle/>
          <a:p>
            <a:r>
              <a:rPr lang="ru-RU" sz="2400" b="1" dirty="0" smtClean="0">
                <a:solidFill>
                  <a:srgbClr val="060606"/>
                </a:solidFill>
              </a:rPr>
              <a:t>. </a:t>
            </a:r>
            <a:r>
              <a:rPr lang="ru-RU" sz="2400" dirty="0" err="1" smtClean="0">
                <a:solidFill>
                  <a:srgbClr val="060606"/>
                </a:solidFill>
              </a:rPr>
              <a:t>Қаптаушы</a:t>
            </a:r>
            <a:r>
              <a:rPr lang="ru-RU" sz="2400" dirty="0" smtClean="0">
                <a:solidFill>
                  <a:srgbClr val="060606"/>
                </a:solidFill>
              </a:rPr>
              <a:t> </a:t>
            </a:r>
            <a:r>
              <a:rPr lang="ru-RU" sz="2400" dirty="0" err="1">
                <a:solidFill>
                  <a:srgbClr val="060606"/>
                </a:solidFill>
              </a:rPr>
              <a:t>заттар</a:t>
            </a:r>
            <a:r>
              <a:rPr lang="ru-RU" sz="2400" dirty="0">
                <a:solidFill>
                  <a:srgbClr val="060606"/>
                </a:solidFill>
              </a:rPr>
              <a:t> </a:t>
            </a:r>
            <a:r>
              <a:rPr lang="ru-RU" sz="2400" dirty="0" err="1">
                <a:solidFill>
                  <a:srgbClr val="060606"/>
                </a:solidFill>
              </a:rPr>
              <a:t>шырышты</a:t>
            </a:r>
            <a:r>
              <a:rPr lang="ru-RU" sz="2400" dirty="0">
                <a:solidFill>
                  <a:srgbClr val="060606"/>
                </a:solidFill>
              </a:rPr>
              <a:t> </a:t>
            </a:r>
            <a:r>
              <a:rPr lang="kk-KZ" sz="2400" dirty="0">
                <a:solidFill>
                  <a:srgbClr val="060606"/>
                </a:solidFill>
              </a:rPr>
              <a:t>қ</a:t>
            </a:r>
            <a:r>
              <a:rPr lang="ru-RU" sz="2400" dirty="0" err="1">
                <a:solidFill>
                  <a:srgbClr val="060606"/>
                </a:solidFill>
              </a:rPr>
              <a:t>абаттарды</a:t>
            </a:r>
            <a:r>
              <a:rPr lang="ru-RU" sz="2400" dirty="0">
                <a:solidFill>
                  <a:srgbClr val="060606"/>
                </a:solidFill>
              </a:rPr>
              <a:t> жаба </a:t>
            </a:r>
            <a:r>
              <a:rPr lang="ru-RU" sz="2400" dirty="0" err="1">
                <a:solidFill>
                  <a:srgbClr val="060606"/>
                </a:solidFill>
              </a:rPr>
              <a:t>отырып</a:t>
            </a:r>
            <a:r>
              <a:rPr lang="ru-RU" sz="2400" dirty="0">
                <a:solidFill>
                  <a:srgbClr val="060606"/>
                </a:solidFill>
              </a:rPr>
              <a:t>, </a:t>
            </a:r>
            <a:r>
              <a:rPr lang="ru-RU" sz="2400" dirty="0" err="1">
                <a:solidFill>
                  <a:srgbClr val="060606"/>
                </a:solidFill>
              </a:rPr>
              <a:t>сезімтал</a:t>
            </a:r>
            <a:r>
              <a:rPr lang="ru-RU" sz="2400" dirty="0">
                <a:solidFill>
                  <a:srgbClr val="060606"/>
                </a:solidFill>
              </a:rPr>
              <a:t> </a:t>
            </a:r>
            <a:r>
              <a:rPr lang="ru-RU" sz="2400" dirty="0" err="1">
                <a:solidFill>
                  <a:srgbClr val="060606"/>
                </a:solidFill>
              </a:rPr>
              <a:t>жүйке</a:t>
            </a:r>
            <a:r>
              <a:rPr lang="ru-RU" sz="2400" dirty="0">
                <a:solidFill>
                  <a:srgbClr val="060606"/>
                </a:solidFill>
              </a:rPr>
              <a:t> </a:t>
            </a:r>
            <a:r>
              <a:rPr lang="ru-RU" sz="2400" dirty="0" err="1">
                <a:solidFill>
                  <a:srgbClr val="060606"/>
                </a:solidFill>
              </a:rPr>
              <a:t>ұштарын</a:t>
            </a:r>
            <a:r>
              <a:rPr lang="ru-RU" sz="2400" dirty="0">
                <a:solidFill>
                  <a:srgbClr val="060606"/>
                </a:solidFill>
              </a:rPr>
              <a:t> </a:t>
            </a:r>
            <a:r>
              <a:rPr lang="ru-RU" sz="2400" dirty="0" err="1">
                <a:solidFill>
                  <a:srgbClr val="060606"/>
                </a:solidFill>
              </a:rPr>
              <a:t>тітіркенуден</a:t>
            </a:r>
            <a:r>
              <a:rPr lang="ru-RU" sz="2400" dirty="0">
                <a:solidFill>
                  <a:srgbClr val="060606"/>
                </a:solidFill>
              </a:rPr>
              <a:t> </a:t>
            </a:r>
            <a:r>
              <a:rPr lang="ru-RU" sz="2400" dirty="0" err="1">
                <a:solidFill>
                  <a:srgbClr val="060606"/>
                </a:solidFill>
              </a:rPr>
              <a:t>сақтайды</a:t>
            </a:r>
            <a:r>
              <a:rPr lang="ru-RU" sz="2400" dirty="0">
                <a:solidFill>
                  <a:srgbClr val="060606"/>
                </a:solidFill>
              </a:rPr>
              <a:t>. </a:t>
            </a:r>
            <a:r>
              <a:rPr lang="ru-RU" sz="2400" dirty="0" err="1">
                <a:solidFill>
                  <a:srgbClr val="060606"/>
                </a:solidFill>
              </a:rPr>
              <a:t>Қаптаушы</a:t>
            </a:r>
            <a:r>
              <a:rPr lang="ru-RU" sz="2400" dirty="0">
                <a:solidFill>
                  <a:srgbClr val="060606"/>
                </a:solidFill>
              </a:rPr>
              <a:t> </a:t>
            </a:r>
            <a:r>
              <a:rPr lang="ru-RU" sz="2400" dirty="0" err="1">
                <a:solidFill>
                  <a:srgbClr val="060606"/>
                </a:solidFill>
              </a:rPr>
              <a:t>заттар</a:t>
            </a:r>
            <a:r>
              <a:rPr lang="kk-KZ" sz="2400" dirty="0">
                <a:solidFill>
                  <a:srgbClr val="060606"/>
                </a:solidFill>
              </a:rPr>
              <a:t>ғ</a:t>
            </a:r>
            <a:r>
              <a:rPr lang="ru-RU" sz="2400" dirty="0">
                <a:solidFill>
                  <a:srgbClr val="060606"/>
                </a:solidFill>
              </a:rPr>
              <a:t>а </a:t>
            </a:r>
            <a:r>
              <a:rPr lang="ru-RU" sz="2400" dirty="0" err="1">
                <a:solidFill>
                  <a:srgbClr val="060606"/>
                </a:solidFill>
              </a:rPr>
              <a:t>крахмалдың</a:t>
            </a:r>
            <a:r>
              <a:rPr lang="ru-RU" sz="2400" dirty="0">
                <a:solidFill>
                  <a:srgbClr val="060606"/>
                </a:solidFill>
              </a:rPr>
              <a:t> </a:t>
            </a:r>
            <a:r>
              <a:rPr lang="ru-RU" sz="2400" dirty="0" err="1">
                <a:solidFill>
                  <a:srgbClr val="060606"/>
                </a:solidFill>
              </a:rPr>
              <a:t>шырышы</a:t>
            </a:r>
            <a:r>
              <a:rPr lang="ru-RU" sz="2400" dirty="0">
                <a:solidFill>
                  <a:srgbClr val="060606"/>
                </a:solidFill>
              </a:rPr>
              <a:t>, </a:t>
            </a:r>
            <a:r>
              <a:rPr lang="ru-RU" sz="2400" dirty="0" err="1">
                <a:solidFill>
                  <a:srgbClr val="060606"/>
                </a:solidFill>
              </a:rPr>
              <a:t>жібек</a:t>
            </a:r>
            <a:r>
              <a:rPr lang="ru-RU" sz="2400" dirty="0">
                <a:solidFill>
                  <a:srgbClr val="060606"/>
                </a:solidFill>
              </a:rPr>
              <a:t> </a:t>
            </a:r>
            <a:r>
              <a:rPr lang="ru-RU" sz="2400" dirty="0" err="1">
                <a:solidFill>
                  <a:srgbClr val="060606"/>
                </a:solidFill>
              </a:rPr>
              <a:t>дәнінің</a:t>
            </a:r>
            <a:r>
              <a:rPr lang="ru-RU" sz="2400" dirty="0">
                <a:solidFill>
                  <a:srgbClr val="060606"/>
                </a:solidFill>
              </a:rPr>
              <a:t> </a:t>
            </a:r>
            <a:r>
              <a:rPr lang="ru-RU" sz="2400" dirty="0" err="1">
                <a:solidFill>
                  <a:srgbClr val="060606"/>
                </a:solidFill>
              </a:rPr>
              <a:t>шырышы</a:t>
            </a:r>
            <a:r>
              <a:rPr lang="ru-RU" sz="2400" dirty="0">
                <a:solidFill>
                  <a:srgbClr val="060606"/>
                </a:solidFill>
              </a:rPr>
              <a:t> ж</a:t>
            </a:r>
            <a:r>
              <a:rPr lang="kk-KZ" sz="2400" dirty="0">
                <a:solidFill>
                  <a:srgbClr val="060606"/>
                </a:solidFill>
              </a:rPr>
              <a:t>ә</a:t>
            </a:r>
            <a:r>
              <a:rPr lang="ru-RU" sz="2400" dirty="0">
                <a:solidFill>
                  <a:srgbClr val="060606"/>
                </a:solidFill>
              </a:rPr>
              <a:t>не </a:t>
            </a:r>
            <a:r>
              <a:rPr lang="ru-RU" sz="2400" dirty="0" err="1">
                <a:solidFill>
                  <a:srgbClr val="060606"/>
                </a:solidFill>
              </a:rPr>
              <a:t>т.б</a:t>
            </a:r>
            <a:r>
              <a:rPr lang="ru-RU" sz="2400" dirty="0">
                <a:solidFill>
                  <a:srgbClr val="060606"/>
                </a:solidFill>
              </a:rPr>
              <a:t>. </a:t>
            </a:r>
            <a:r>
              <a:rPr lang="ru-RU" sz="2400" dirty="0" err="1">
                <a:solidFill>
                  <a:srgbClr val="060606"/>
                </a:solidFill>
              </a:rPr>
              <a:t>жатады</a:t>
            </a:r>
            <a:r>
              <a:rPr lang="ru-RU" sz="2400" dirty="0">
                <a:solidFill>
                  <a:srgbClr val="060606"/>
                </a:solidFill>
              </a:rPr>
              <a:t>. </a:t>
            </a:r>
            <a:r>
              <a:rPr lang="ru-RU" sz="2400" dirty="0" err="1">
                <a:solidFill>
                  <a:srgbClr val="060606"/>
                </a:solidFill>
              </a:rPr>
              <a:t>Оларды</a:t>
            </a:r>
            <a:r>
              <a:rPr lang="ru-RU" sz="2400" dirty="0">
                <a:solidFill>
                  <a:srgbClr val="060606"/>
                </a:solidFill>
              </a:rPr>
              <a:t> </a:t>
            </a:r>
            <a:r>
              <a:rPr lang="ru-RU" sz="2400" dirty="0" err="1">
                <a:solidFill>
                  <a:srgbClr val="060606"/>
                </a:solidFill>
              </a:rPr>
              <a:t>көбіне</a:t>
            </a:r>
            <a:r>
              <a:rPr lang="ru-RU" sz="2400" dirty="0">
                <a:solidFill>
                  <a:srgbClr val="060606"/>
                </a:solidFill>
              </a:rPr>
              <a:t> </a:t>
            </a:r>
            <a:r>
              <a:rPr lang="ru-RU" sz="2400" dirty="0" err="1" smtClean="0">
                <a:solidFill>
                  <a:srgbClr val="060606"/>
                </a:solidFill>
              </a:rPr>
              <a:t>асқазан-ішек</a:t>
            </a:r>
            <a:endParaRPr lang="ru-RU" sz="2400" dirty="0">
              <a:solidFill>
                <a:srgbClr val="060606"/>
              </a:solidFill>
            </a:endParaRPr>
          </a:p>
          <a:p>
            <a:r>
              <a:rPr lang="kk-KZ" sz="2400" dirty="0">
                <a:solidFill>
                  <a:srgbClr val="060606"/>
                </a:solidFill>
              </a:rPr>
              <a:t>жолдарының қабыну үрдістерінде, сонымен қатар тітіркендіргіш қасиеті бар заттармен бірге қолданады. </a:t>
            </a:r>
            <a:r>
              <a:rPr lang="ru-RU" sz="2400" dirty="0" err="1">
                <a:solidFill>
                  <a:srgbClr val="060606"/>
                </a:solidFill>
              </a:rPr>
              <a:t>Қаптауш</a:t>
            </a:r>
            <a:r>
              <a:rPr lang="kk-KZ" sz="2400" dirty="0">
                <a:solidFill>
                  <a:srgbClr val="060606"/>
                </a:solidFill>
              </a:rPr>
              <a:t>ы</a:t>
            </a:r>
            <a:r>
              <a:rPr lang="ru-RU" sz="2400" dirty="0">
                <a:solidFill>
                  <a:srgbClr val="060606"/>
                </a:solidFill>
              </a:rPr>
              <a:t> </a:t>
            </a:r>
            <a:r>
              <a:rPr lang="ru-RU" sz="2400" dirty="0" err="1">
                <a:solidFill>
                  <a:srgbClr val="060606"/>
                </a:solidFill>
              </a:rPr>
              <a:t>заттар</a:t>
            </a:r>
            <a:r>
              <a:rPr lang="ru-RU" sz="2400" dirty="0">
                <a:solidFill>
                  <a:srgbClr val="060606"/>
                </a:solidFill>
              </a:rPr>
              <a:t> </a:t>
            </a:r>
            <a:r>
              <a:rPr lang="ru-RU" sz="2400" dirty="0" err="1">
                <a:solidFill>
                  <a:srgbClr val="060606"/>
                </a:solidFill>
              </a:rPr>
              <a:t>резорбтивті</a:t>
            </a:r>
            <a:r>
              <a:rPr lang="ru-RU" sz="2400" dirty="0">
                <a:solidFill>
                  <a:srgbClr val="060606"/>
                </a:solidFill>
              </a:rPr>
              <a:t> </a:t>
            </a:r>
            <a:r>
              <a:rPr lang="kk-KZ" sz="2400" dirty="0">
                <a:solidFill>
                  <a:srgbClr val="060606"/>
                </a:solidFill>
              </a:rPr>
              <a:t>ә</a:t>
            </a:r>
            <a:r>
              <a:rPr lang="ru-RU" sz="2400" dirty="0">
                <a:solidFill>
                  <a:srgbClr val="060606"/>
                </a:solidFill>
              </a:rPr>
              <a:t>сер </a:t>
            </a:r>
            <a:r>
              <a:rPr lang="ru-RU" sz="2400" dirty="0" err="1">
                <a:solidFill>
                  <a:srgbClr val="060606"/>
                </a:solidFill>
              </a:rPr>
              <a:t>көрсетпейді</a:t>
            </a:r>
            <a:r>
              <a:rPr lang="ru-RU" sz="2400" dirty="0">
                <a:solidFill>
                  <a:srgbClr val="060606"/>
                </a:solidFill>
              </a:rPr>
              <a:t>.</a:t>
            </a:r>
          </a:p>
          <a:p>
            <a:endParaRPr lang="ru-RU" sz="2400" dirty="0">
              <a:solidFill>
                <a:srgbClr val="060606"/>
              </a:solidFill>
            </a:endParaRPr>
          </a:p>
        </p:txBody>
      </p:sp>
    </p:spTree>
    <p:extLst>
      <p:ext uri="{BB962C8B-B14F-4D97-AF65-F5344CB8AC3E}">
        <p14:creationId xmlns:p14="http://schemas.microsoft.com/office/powerpoint/2010/main" xmlns="" val="409213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920880" cy="4665380"/>
          </a:xfrm>
          <a:prstGeom prst="rect">
            <a:avLst/>
          </a:prstGeom>
        </p:spPr>
        <p:txBody>
          <a:bodyPr wrap="square">
            <a:spAutoFit/>
          </a:bodyPr>
          <a:lstStyle/>
          <a:p>
            <a:pPr marL="1889760" lvl="4">
              <a:spcBef>
                <a:spcPts val="1130"/>
              </a:spcBef>
              <a:spcAft>
                <a:spcPts val="0"/>
              </a:spcAft>
            </a:pPr>
            <a:r>
              <a:rPr lang="ru-RU" sz="2000" b="1" spc="-5" dirty="0">
                <a:solidFill>
                  <a:srgbClr val="000000"/>
                </a:solidFill>
                <a:latin typeface="Times New Roman" panose="02020603050405020304" pitchFamily="18" charset="0"/>
                <a:ea typeface="Times New Roman" panose="02020603050405020304" pitchFamily="18" charset="0"/>
              </a:rPr>
              <a:t>АДСОРБЦИЯЛАУШЫ ЗАТТАР</a:t>
            </a:r>
            <a:endParaRPr lang="ru-RU" sz="2000" b="1" dirty="0">
              <a:latin typeface="Times New Roman" panose="02020603050405020304" pitchFamily="18" charset="0"/>
              <a:ea typeface="Times New Roman" panose="02020603050405020304" pitchFamily="18" charset="0"/>
            </a:endParaRPr>
          </a:p>
          <a:p>
            <a:pPr marR="8890" algn="r">
              <a:spcBef>
                <a:spcPts val="1080"/>
              </a:spcBef>
              <a:spcAft>
                <a:spcPts val="0"/>
              </a:spcAft>
            </a:pPr>
            <a:r>
              <a:rPr lang="ru-RU" spc="-30" dirty="0" err="1">
                <a:solidFill>
                  <a:srgbClr val="000000"/>
                </a:solidFill>
                <a:latin typeface="Times New Roman" panose="02020603050405020304" pitchFamily="18" charset="0"/>
                <a:ea typeface="Times New Roman" panose="02020603050405020304" pitchFamily="18" charset="0"/>
              </a:rPr>
              <a:t>Адсорбциялаушы</a:t>
            </a:r>
            <a:r>
              <a:rPr lang="ru-RU" spc="-30" dirty="0">
                <a:solidFill>
                  <a:srgbClr val="000000"/>
                </a:solidFill>
                <a:latin typeface="Times New Roman" panose="02020603050405020304" pitchFamily="18" charset="0"/>
                <a:ea typeface="Times New Roman" panose="02020603050405020304" pitchFamily="18" charset="0"/>
              </a:rPr>
              <a:t> (</a:t>
            </a:r>
            <a:r>
              <a:rPr lang="ru-RU" spc="-30" dirty="0" err="1">
                <a:solidFill>
                  <a:srgbClr val="000000"/>
                </a:solidFill>
                <a:latin typeface="Times New Roman" panose="02020603050405020304" pitchFamily="18" charset="0"/>
                <a:ea typeface="Times New Roman" panose="02020603050405020304" pitchFamily="18" charset="0"/>
              </a:rPr>
              <a:t>сорып</a:t>
            </a:r>
            <a:r>
              <a:rPr lang="ru-RU" spc="-30" dirty="0">
                <a:solidFill>
                  <a:srgbClr val="000000"/>
                </a:solidFill>
                <a:latin typeface="Times New Roman" panose="02020603050405020304" pitchFamily="18" charset="0"/>
                <a:ea typeface="Times New Roman" panose="02020603050405020304" pitchFamily="18" charset="0"/>
              </a:rPr>
              <a:t> </a:t>
            </a:r>
            <a:r>
              <a:rPr lang="ru-RU" spc="-30" dirty="0" err="1">
                <a:solidFill>
                  <a:srgbClr val="000000"/>
                </a:solidFill>
                <a:latin typeface="Times New Roman" panose="02020603050405020304" pitchFamily="18" charset="0"/>
                <a:ea typeface="Times New Roman" panose="02020603050405020304" pitchFamily="18" charset="0"/>
              </a:rPr>
              <a:t>алушы</a:t>
            </a:r>
            <a:r>
              <a:rPr lang="ru-RU" spc="-30" dirty="0">
                <a:solidFill>
                  <a:srgbClr val="000000"/>
                </a:solidFill>
                <a:latin typeface="Times New Roman" panose="02020603050405020304" pitchFamily="18" charset="0"/>
                <a:ea typeface="Times New Roman" panose="02020603050405020304" pitchFamily="18" charset="0"/>
              </a:rPr>
              <a:t> </a:t>
            </a:r>
            <a:r>
              <a:rPr lang="ru-RU" spc="-30" dirty="0" err="1">
                <a:solidFill>
                  <a:srgbClr val="000000"/>
                </a:solidFill>
                <a:latin typeface="Times New Roman" panose="02020603050405020304" pitchFamily="18" charset="0"/>
                <a:ea typeface="Times New Roman" panose="02020603050405020304" pitchFamily="18" charset="0"/>
              </a:rPr>
              <a:t>заттар</a:t>
            </a:r>
            <a:r>
              <a:rPr lang="ru-RU" spc="-30" dirty="0">
                <a:solidFill>
                  <a:srgbClr val="000000"/>
                </a:solidFill>
                <a:latin typeface="Times New Roman" panose="02020603050405020304" pitchFamily="18" charset="0"/>
                <a:ea typeface="Times New Roman" panose="02020603050405020304" pitchFamily="18" charset="0"/>
              </a:rPr>
              <a:t>) </a:t>
            </a:r>
            <a:r>
              <a:rPr lang="ru-RU" spc="-30" dirty="0" err="1">
                <a:solidFill>
                  <a:srgbClr val="000000"/>
                </a:solidFill>
                <a:latin typeface="Times New Roman" panose="02020603050405020304" pitchFamily="18" charset="0"/>
                <a:ea typeface="Times New Roman" panose="02020603050405020304" pitchFamily="18" charset="0"/>
              </a:rPr>
              <a:t>зат</a:t>
            </a:r>
            <a:r>
              <a:rPr lang="kk-KZ" spc="-30" dirty="0">
                <a:solidFill>
                  <a:srgbClr val="000000"/>
                </a:solidFill>
                <a:latin typeface="Times New Roman" panose="02020603050405020304" pitchFamily="18" charset="0"/>
                <a:ea typeface="Times New Roman" panose="02020603050405020304" pitchFamily="18" charset="0"/>
              </a:rPr>
              <a:t>т</a:t>
            </a:r>
            <a:r>
              <a:rPr lang="ru-RU" spc="-30" dirty="0">
                <a:solidFill>
                  <a:srgbClr val="000000"/>
                </a:solidFill>
                <a:latin typeface="Times New Roman" panose="02020603050405020304" pitchFamily="18" charset="0"/>
                <a:ea typeface="Times New Roman" panose="02020603050405020304" pitchFamily="18" charset="0"/>
              </a:rPr>
              <a:t>ар су</a:t>
            </a:r>
            <a:r>
              <a:rPr lang="kk-KZ" spc="-30" dirty="0">
                <a:solidFill>
                  <a:srgbClr val="000000"/>
                </a:solidFill>
                <a:latin typeface="Times New Roman" panose="02020603050405020304" pitchFamily="18" charset="0"/>
                <a:ea typeface="Times New Roman" panose="02020603050405020304" pitchFamily="18" charset="0"/>
              </a:rPr>
              <a:t>д</a:t>
            </a:r>
            <a:r>
              <a:rPr lang="ru-RU" spc="-30" dirty="0">
                <a:solidFill>
                  <a:srgbClr val="000000"/>
                </a:solidFill>
                <a:latin typeface="Times New Roman" panose="02020603050405020304" pitchFamily="18" charset="0"/>
                <a:ea typeface="Times New Roman" panose="02020603050405020304" pitchFamily="18" charset="0"/>
              </a:rPr>
              <a:t>а </a:t>
            </a:r>
            <a:r>
              <a:rPr lang="ru-RU" spc="-30" dirty="0" err="1">
                <a:solidFill>
                  <a:srgbClr val="000000"/>
                </a:solidFill>
                <a:latin typeface="Times New Roman" panose="02020603050405020304" pitchFamily="18" charset="0"/>
                <a:ea typeface="Times New Roman" panose="02020603050405020304" pitchFamily="18" charset="0"/>
              </a:rPr>
              <a:t>ерімейтін</a:t>
            </a:r>
            <a:r>
              <a:rPr lang="ru-RU" spc="-30" dirty="0">
                <a:solidFill>
                  <a:srgbClr val="000000"/>
                </a:solidFill>
                <a:latin typeface="Times New Roman" panose="02020603050405020304" pitchFamily="18" charset="0"/>
                <a:ea typeface="Times New Roman" panose="02020603050405020304" pitchFamily="18" charset="0"/>
              </a:rPr>
              <a:t>, </a:t>
            </a:r>
            <a:r>
              <a:rPr lang="ru-RU" spc="-30" dirty="0" err="1">
                <a:solidFill>
                  <a:srgbClr val="000000"/>
                </a:solidFill>
                <a:latin typeface="Times New Roman" panose="02020603050405020304" pitchFamily="18" charset="0"/>
                <a:ea typeface="Times New Roman" panose="02020603050405020304" pitchFamily="18" charset="0"/>
              </a:rPr>
              <a:t>тіндерді</a:t>
            </a:r>
            <a:endParaRPr lang="ru-RU" dirty="0">
              <a:latin typeface="Times New Roman" panose="02020603050405020304" pitchFamily="18" charset="0"/>
              <a:ea typeface="Times New Roman" panose="02020603050405020304" pitchFamily="18" charset="0"/>
            </a:endParaRPr>
          </a:p>
          <a:p>
            <a:pPr marR="6350">
              <a:spcAft>
                <a:spcPts val="0"/>
              </a:spcAft>
            </a:pPr>
            <a:r>
              <a:rPr lang="kk-KZ" spc="-40" dirty="0">
                <a:solidFill>
                  <a:srgbClr val="000000"/>
                </a:solidFill>
                <a:latin typeface="Times New Roman" panose="02020603050405020304" pitchFamily="18" charset="0"/>
                <a:ea typeface="Times New Roman" panose="02020603050405020304" pitchFamily="18" charset="0"/>
              </a:rPr>
              <a:t>тітір</a:t>
            </a:r>
            <a:r>
              <a:rPr lang="ru-RU" spc="-40" dirty="0" err="1">
                <a:solidFill>
                  <a:srgbClr val="000000"/>
                </a:solidFill>
                <a:latin typeface="Times New Roman" panose="02020603050405020304" pitchFamily="18" charset="0"/>
                <a:ea typeface="Times New Roman" panose="02020603050405020304" pitchFamily="18" charset="0"/>
              </a:rPr>
              <a:t>кендірмейтін</a:t>
            </a:r>
            <a:r>
              <a:rPr lang="ru-RU" spc="-40" dirty="0">
                <a:solidFill>
                  <a:srgbClr val="000000"/>
                </a:solidFill>
                <a:latin typeface="Times New Roman" panose="02020603050405020304" pitchFamily="18" charset="0"/>
                <a:ea typeface="Times New Roman" panose="02020603050405020304" pitchFamily="18" charset="0"/>
              </a:rPr>
              <a:t>  ж</a:t>
            </a:r>
            <a:r>
              <a:rPr lang="kk-KZ" spc="-40" dirty="0">
                <a:solidFill>
                  <a:srgbClr val="000000"/>
                </a:solidFill>
                <a:latin typeface="Times New Roman" panose="02020603050405020304" pitchFamily="18" charset="0"/>
                <a:ea typeface="Times New Roman" panose="02020603050405020304" pitchFamily="18" charset="0"/>
              </a:rPr>
              <a:t>ә</a:t>
            </a:r>
            <a:r>
              <a:rPr lang="ru-RU" spc="-40" dirty="0">
                <a:solidFill>
                  <a:srgbClr val="000000"/>
                </a:solidFill>
                <a:latin typeface="Times New Roman" panose="02020603050405020304" pitchFamily="18" charset="0"/>
                <a:ea typeface="Times New Roman" panose="02020603050405020304" pitchFamily="18" charset="0"/>
              </a:rPr>
              <a:t>не  </a:t>
            </a:r>
            <a:r>
              <a:rPr lang="ru-RU" spc="-40" dirty="0" err="1">
                <a:solidFill>
                  <a:srgbClr val="000000"/>
                </a:solidFill>
                <a:latin typeface="Times New Roman" panose="02020603050405020304" pitchFamily="18" charset="0"/>
                <a:ea typeface="Times New Roman" panose="02020603050405020304" pitchFamily="18" charset="0"/>
              </a:rPr>
              <a:t>адсорбциялық</a:t>
            </a:r>
            <a:r>
              <a:rPr lang="ru-RU" spc="-40" dirty="0">
                <a:solidFill>
                  <a:srgbClr val="000000"/>
                </a:solidFill>
                <a:latin typeface="Times New Roman" panose="02020603050405020304" pitchFamily="18" charset="0"/>
                <a:ea typeface="Times New Roman" panose="02020603050405020304" pitchFamily="18" charset="0"/>
              </a:rPr>
              <a:t>  </a:t>
            </a:r>
            <a:r>
              <a:rPr lang="ru-RU" spc="-40" dirty="0" err="1">
                <a:solidFill>
                  <a:srgbClr val="000000"/>
                </a:solidFill>
                <a:latin typeface="Times New Roman" panose="02020603050405020304" pitchFamily="18" charset="0"/>
                <a:ea typeface="Times New Roman" panose="02020603050405020304" pitchFamily="18" charset="0"/>
              </a:rPr>
              <a:t>беткейлігі</a:t>
            </a:r>
            <a:r>
              <a:rPr lang="ru-RU" spc="-40" dirty="0">
                <a:solidFill>
                  <a:srgbClr val="000000"/>
                </a:solidFill>
                <a:latin typeface="Times New Roman" panose="02020603050405020304" pitchFamily="18" charset="0"/>
                <a:ea typeface="Times New Roman" panose="02020603050405020304" pitchFamily="18" charset="0"/>
              </a:rPr>
              <a:t>  </a:t>
            </a:r>
            <a:r>
              <a:rPr lang="ru-RU" spc="-40" dirty="0" err="1">
                <a:solidFill>
                  <a:srgbClr val="000000"/>
                </a:solidFill>
                <a:latin typeface="Times New Roman" panose="02020603050405020304" pitchFamily="18" charset="0"/>
                <a:ea typeface="Times New Roman" panose="02020603050405020304" pitchFamily="18" charset="0"/>
              </a:rPr>
              <a:t>үлкен</a:t>
            </a:r>
            <a:r>
              <a:rPr lang="ru-RU" spc="-40" dirty="0">
                <a:solidFill>
                  <a:srgbClr val="000000"/>
                </a:solidFill>
                <a:latin typeface="Times New Roman" panose="02020603050405020304" pitchFamily="18" charset="0"/>
                <a:ea typeface="Times New Roman" panose="02020603050405020304" pitchFamily="18" charset="0"/>
              </a:rPr>
              <a:t>  </a:t>
            </a:r>
            <a:r>
              <a:rPr lang="kk-KZ" spc="-40" dirty="0">
                <a:solidFill>
                  <a:srgbClr val="000000"/>
                </a:solidFill>
                <a:latin typeface="Times New Roman" panose="02020603050405020304" pitchFamily="18" charset="0"/>
                <a:ea typeface="Times New Roman" panose="02020603050405020304" pitchFamily="18" charset="0"/>
              </a:rPr>
              <a:t>ұн</a:t>
            </a:r>
            <a:r>
              <a:rPr lang="ru-RU" spc="-40" dirty="0">
                <a:solidFill>
                  <a:srgbClr val="000000"/>
                </a:solidFill>
                <a:latin typeface="Times New Roman" panose="02020603050405020304" pitchFamily="18" charset="0"/>
                <a:ea typeface="Times New Roman" panose="02020603050405020304" pitchFamily="18" charset="0"/>
              </a:rPr>
              <a:t>та</a:t>
            </a:r>
            <a:r>
              <a:rPr lang="kk-KZ" spc="-40" dirty="0">
                <a:solidFill>
                  <a:srgbClr val="000000"/>
                </a:solidFill>
                <a:latin typeface="Times New Roman" panose="02020603050405020304" pitchFamily="18" charset="0"/>
                <a:ea typeface="Times New Roman" panose="02020603050405020304" pitchFamily="18" charset="0"/>
              </a:rPr>
              <a:t>қ </a:t>
            </a:r>
            <a:r>
              <a:rPr lang="ru-RU" spc="-40" dirty="0">
                <a:solidFill>
                  <a:srgbClr val="000000"/>
                </a:solidFill>
                <a:latin typeface="Times New Roman" panose="02020603050405020304" pitchFamily="18" charset="0"/>
                <a:ea typeface="Times New Roman" panose="02020603050405020304" pitchFamily="18" charset="0"/>
              </a:rPr>
              <a:t> </a:t>
            </a:r>
            <a:r>
              <a:rPr lang="ru-RU" spc="-40" dirty="0" err="1">
                <a:solidFill>
                  <a:srgbClr val="000000"/>
                </a:solidFill>
                <a:latin typeface="Times New Roman" panose="02020603050405020304" pitchFamily="18" charset="0"/>
                <a:ea typeface="Times New Roman" panose="02020603050405020304" pitchFamily="18" charset="0"/>
              </a:rPr>
              <a:t>тәрізді</a:t>
            </a:r>
            <a:r>
              <a:rPr lang="ru-RU" spc="-40" dirty="0">
                <a:solidFill>
                  <a:srgbClr val="000000"/>
                </a:solidFill>
                <a:latin typeface="Times New Roman" panose="02020603050405020304" pitchFamily="18" charset="0"/>
                <a:ea typeface="Times New Roman" panose="02020603050405020304" pitchFamily="18" charset="0"/>
              </a:rPr>
              <a:t> </a:t>
            </a:r>
            <a:r>
              <a:rPr lang="ru-RU" spc="-40" dirty="0" err="1">
                <a:solidFill>
                  <a:srgbClr val="000000"/>
                </a:solidFill>
                <a:latin typeface="Times New Roman" panose="02020603050405020304" pitchFamily="18" charset="0"/>
                <a:ea typeface="Times New Roman" panose="02020603050405020304" pitchFamily="18" charset="0"/>
              </a:rPr>
              <a:t>инертті</a:t>
            </a:r>
            <a:endParaRPr lang="ru-RU" dirty="0">
              <a:latin typeface="Times New Roman" panose="02020603050405020304" pitchFamily="18" charset="0"/>
              <a:ea typeface="Times New Roman" panose="02020603050405020304" pitchFamily="18" charset="0"/>
            </a:endParaRPr>
          </a:p>
          <a:p>
            <a:pPr marR="6350">
              <a:spcAft>
                <a:spcPts val="0"/>
              </a:spcAft>
            </a:pPr>
            <a:r>
              <a:rPr lang="kk-KZ" spc="-10" dirty="0">
                <a:solidFill>
                  <a:srgbClr val="000000"/>
                </a:solidFill>
                <a:latin typeface="Times New Roman" panose="02020603050405020304" pitchFamily="18" charset="0"/>
                <a:ea typeface="Times New Roman" panose="02020603050405020304" pitchFamily="18" charset="0"/>
              </a:rPr>
              <a:t>заттар.  Теріге немесе  шырышты қабаттарға  қолданғанда олар  химиялық</a:t>
            </a:r>
            <a:endParaRPr lang="ru-RU" dirty="0">
              <a:latin typeface="Times New Roman" panose="02020603050405020304" pitchFamily="18" charset="0"/>
              <a:ea typeface="Times New Roman" panose="02020603050405020304" pitchFamily="18" charset="0"/>
            </a:endParaRPr>
          </a:p>
          <a:p>
            <a:pPr marR="6350">
              <a:spcAft>
                <a:spcPts val="0"/>
              </a:spcAft>
            </a:pPr>
            <a:r>
              <a:rPr lang="kk-KZ" spc="15" dirty="0">
                <a:solidFill>
                  <a:srgbClr val="000000"/>
                </a:solidFill>
                <a:latin typeface="Times New Roman" panose="02020603050405020304" pitchFamily="18" charset="0"/>
                <a:ea typeface="Times New Roman" panose="02020603050405020304" pitchFamily="18" charset="0"/>
              </a:rPr>
              <a:t>қосылыстарды өзінің  бетіне  адсорбциялап,  сезімтал  жүйке ұштарын</a:t>
            </a:r>
            <a:endParaRPr lang="ru-RU" dirty="0">
              <a:latin typeface="Times New Roman" panose="02020603050405020304" pitchFamily="18" charset="0"/>
              <a:ea typeface="Times New Roman" panose="02020603050405020304" pitchFamily="18" charset="0"/>
            </a:endParaRPr>
          </a:p>
          <a:p>
            <a:pPr marR="6350">
              <a:spcAft>
                <a:spcPts val="0"/>
              </a:spcAft>
            </a:pPr>
            <a:r>
              <a:rPr lang="kk-KZ" spc="-40" dirty="0">
                <a:solidFill>
                  <a:srgbClr val="000000"/>
                </a:solidFill>
                <a:latin typeface="Times New Roman" panose="02020603050405020304" pitchFamily="18" charset="0"/>
                <a:ea typeface="Times New Roman" panose="02020603050405020304" pitchFamily="18" charset="0"/>
              </a:rPr>
              <a:t>тітіркендіргіш  әсерлерден  қорғайды. Сонымен  қатар  адсорбциялаушы  заттар</a:t>
            </a:r>
            <a:endParaRPr lang="ru-RU" dirty="0">
              <a:latin typeface="Times New Roman" panose="02020603050405020304" pitchFamily="18" charset="0"/>
              <a:ea typeface="Times New Roman" panose="02020603050405020304" pitchFamily="18" charset="0"/>
            </a:endParaRPr>
          </a:p>
          <a:p>
            <a:pPr marR="8890" algn="just">
              <a:spcAft>
                <a:spcPts val="0"/>
              </a:spcAft>
            </a:pPr>
            <a:r>
              <a:rPr lang="kk-KZ" spc="-35" dirty="0">
                <a:solidFill>
                  <a:srgbClr val="000000"/>
                </a:solidFill>
                <a:latin typeface="Times New Roman" panose="02020603050405020304" pitchFamily="18" charset="0"/>
                <a:ea typeface="Times New Roman" panose="02020603050405020304" pitchFamily="18" charset="0"/>
              </a:rPr>
              <a:t>тері бетін немесе шырышты қабаттарды жұка қабатпен жаба отырып, сезімтал  </a:t>
            </a:r>
            <a:r>
              <a:rPr lang="kk-KZ" spc="-20" dirty="0">
                <a:solidFill>
                  <a:srgbClr val="000000"/>
                </a:solidFill>
                <a:latin typeface="Times New Roman" panose="02020603050405020304" pitchFamily="18" charset="0"/>
                <a:ea typeface="Times New Roman" panose="02020603050405020304" pitchFamily="18" charset="0"/>
              </a:rPr>
              <a:t>жүйке ұштарын механикалық түрде қорғайды. Мысалы,  т а л ь к (4SіО</a:t>
            </a:r>
            <a:r>
              <a:rPr lang="kk-KZ" spc="-20" baseline="-25000" dirty="0">
                <a:solidFill>
                  <a:srgbClr val="000000"/>
                </a:solidFill>
                <a:latin typeface="Times New Roman" panose="02020603050405020304" pitchFamily="18" charset="0"/>
                <a:ea typeface="Times New Roman" panose="02020603050405020304" pitchFamily="18" charset="0"/>
              </a:rPr>
              <a:t>2</a:t>
            </a:r>
            <a:r>
              <a:rPr lang="kk-KZ" spc="-20" dirty="0">
                <a:solidFill>
                  <a:srgbClr val="000000"/>
                </a:solidFill>
                <a:latin typeface="Times New Roman" panose="02020603050405020304" pitchFamily="18" charset="0"/>
                <a:ea typeface="Times New Roman" panose="02020603050405020304" pitchFamily="18" charset="0"/>
              </a:rPr>
              <a:t>• </a:t>
            </a:r>
            <a:r>
              <a:rPr lang="kk-KZ" spc="50" dirty="0">
                <a:solidFill>
                  <a:srgbClr val="000000"/>
                </a:solidFill>
                <a:latin typeface="Times New Roman" panose="02020603050405020304" pitchFamily="18" charset="0"/>
                <a:ea typeface="Times New Roman" panose="02020603050405020304" pitchFamily="18" charset="0"/>
              </a:rPr>
              <a:t>3МgО</a:t>
            </a:r>
            <a:r>
              <a:rPr lang="kk-KZ" spc="-20" dirty="0">
                <a:solidFill>
                  <a:srgbClr val="000000"/>
                </a:solidFill>
                <a:latin typeface="Times New Roman" panose="02020603050405020304" pitchFamily="18" charset="0"/>
                <a:ea typeface="Times New Roman" panose="02020603050405020304" pitchFamily="18" charset="0"/>
              </a:rPr>
              <a:t>•</a:t>
            </a:r>
            <a:r>
              <a:rPr lang="kk-KZ" spc="50" dirty="0">
                <a:solidFill>
                  <a:srgbClr val="000000"/>
                </a:solidFill>
                <a:latin typeface="Times New Roman" panose="02020603050405020304" pitchFamily="18" charset="0"/>
                <a:ea typeface="Times New Roman" panose="02020603050405020304" pitchFamily="18" charset="0"/>
              </a:rPr>
              <a:t>Н</a:t>
            </a:r>
            <a:r>
              <a:rPr lang="kk-KZ" spc="-30" baseline="-25000" dirty="0">
                <a:solidFill>
                  <a:srgbClr val="000000"/>
                </a:solidFill>
                <a:latin typeface="Times New Roman" panose="02020603050405020304" pitchFamily="18" charset="0"/>
                <a:ea typeface="Times New Roman" panose="02020603050405020304" pitchFamily="18" charset="0"/>
              </a:rPr>
              <a:t>2</a:t>
            </a:r>
            <a:r>
              <a:rPr lang="kk-KZ" spc="50" dirty="0">
                <a:solidFill>
                  <a:srgbClr val="000000"/>
                </a:solidFill>
                <a:latin typeface="Times New Roman" panose="02020603050405020304" pitchFamily="18" charset="0"/>
                <a:ea typeface="Times New Roman" panose="02020603050405020304" pitchFamily="18" charset="0"/>
              </a:rPr>
              <a:t>О) тері бетіне қолданылғанда бездердің бөлінділерін</a:t>
            </a:r>
            <a:r>
              <a:rPr lang="kk-KZ" spc="-35" dirty="0">
                <a:solidFill>
                  <a:srgbClr val="000000"/>
                </a:solidFill>
                <a:latin typeface="Times New Roman" panose="02020603050405020304" pitchFamily="18" charset="0"/>
                <a:ea typeface="Times New Roman" panose="02020603050405020304" pitchFamily="18" charset="0"/>
              </a:rPr>
              <a:t>  </a:t>
            </a:r>
            <a:r>
              <a:rPr lang="kk-KZ" dirty="0">
                <a:solidFill>
                  <a:srgbClr val="000000"/>
                </a:solidFill>
                <a:latin typeface="Times New Roman" panose="02020603050405020304" pitchFamily="18" charset="0"/>
                <a:ea typeface="Times New Roman" panose="02020603050405020304" pitchFamily="18" charset="0"/>
              </a:rPr>
              <a:t>адсорбциялайды, теріні кептіреді және оны  механикалық тітіркенуден</a:t>
            </a:r>
            <a:r>
              <a:rPr lang="kk-KZ" spc="-35" dirty="0">
                <a:solidFill>
                  <a:srgbClr val="000000"/>
                </a:solidFill>
                <a:latin typeface="Times New Roman" panose="02020603050405020304" pitchFamily="18" charset="0"/>
                <a:ea typeface="Times New Roman" panose="02020603050405020304" pitchFamily="18" charset="0"/>
              </a:rPr>
              <a:t> </a:t>
            </a:r>
            <a:r>
              <a:rPr lang="kk-KZ" spc="-15" dirty="0">
                <a:solidFill>
                  <a:srgbClr val="000000"/>
                </a:solidFill>
                <a:latin typeface="Times New Roman" panose="02020603050405020304" pitchFamily="18" charset="0"/>
                <a:ea typeface="Times New Roman" panose="02020603050405020304" pitchFamily="18" charset="0"/>
              </a:rPr>
              <a:t>қорғайды.  Адсорбциялаушы  заттарды   (мысалы,  </a:t>
            </a:r>
            <a:r>
              <a:rPr lang="kk-KZ" spc="265" dirty="0">
                <a:solidFill>
                  <a:srgbClr val="000000"/>
                </a:solidFill>
                <a:latin typeface="Times New Roman" panose="02020603050405020304" pitchFamily="18" charset="0"/>
                <a:ea typeface="Times New Roman" panose="02020603050405020304" pitchFamily="18" charset="0"/>
              </a:rPr>
              <a:t>белсендірілген</a:t>
            </a:r>
            <a:r>
              <a:rPr lang="kk-KZ" spc="-35"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marR="8890" algn="just">
              <a:spcAft>
                <a:spcPts val="0"/>
              </a:spcAft>
            </a:pPr>
            <a:r>
              <a:rPr lang="kk-KZ" spc="-10" dirty="0">
                <a:solidFill>
                  <a:srgbClr val="000000"/>
                </a:solidFill>
                <a:latin typeface="Times New Roman" panose="02020603050405020304" pitchFamily="18" charset="0"/>
                <a:ea typeface="Times New Roman" panose="02020603050405020304" pitchFamily="18" charset="0"/>
              </a:rPr>
              <a:t>к ө м і р д і) химиялық   қосылыстармен уланғанда қолдану өте маңызды.</a:t>
            </a:r>
            <a:endParaRPr lang="ru-RU" dirty="0">
              <a:latin typeface="Times New Roman" panose="02020603050405020304" pitchFamily="18" charset="0"/>
              <a:ea typeface="Times New Roman" panose="02020603050405020304" pitchFamily="18" charset="0"/>
            </a:endParaRPr>
          </a:p>
          <a:p>
            <a:pPr marR="8890">
              <a:spcAft>
                <a:spcPts val="0"/>
              </a:spcAft>
            </a:pPr>
            <a:r>
              <a:rPr lang="kk-KZ" spc="-40" dirty="0">
                <a:solidFill>
                  <a:srgbClr val="000000"/>
                </a:solidFill>
                <a:latin typeface="Times New Roman" panose="02020603050405020304" pitchFamily="18" charset="0"/>
                <a:ea typeface="Times New Roman" panose="02020603050405020304" pitchFamily="18" charset="0"/>
              </a:rPr>
              <a:t>Белсендірілген көмір ішке тағайыңдалғанда уытты заттарды адсорбциялайды,</a:t>
            </a:r>
            <a:endParaRPr lang="ru-RU" dirty="0">
              <a:latin typeface="Times New Roman" panose="02020603050405020304" pitchFamily="18" charset="0"/>
              <a:ea typeface="Times New Roman" panose="02020603050405020304" pitchFamily="18" charset="0"/>
            </a:endParaRPr>
          </a:p>
          <a:p>
            <a:pPr marR="3175">
              <a:spcAft>
                <a:spcPts val="0"/>
              </a:spcAft>
            </a:pPr>
            <a:r>
              <a:rPr lang="kk-KZ" spc="-15" dirty="0">
                <a:solidFill>
                  <a:srgbClr val="000000"/>
                </a:solidFill>
                <a:latin typeface="Times New Roman" panose="02020603050405020304" pitchFamily="18" charset="0"/>
                <a:ea typeface="Times New Roman" panose="02020603050405020304" pitchFamily="18" charset="0"/>
              </a:rPr>
              <a:t>олардың сіңуін баяулатады немесе тоқтатады және мүмкін болатын жедел улануды басады. </a:t>
            </a:r>
            <a:r>
              <a:rPr lang="ru-RU" spc="-15" dirty="0" err="1">
                <a:solidFill>
                  <a:srgbClr val="000000"/>
                </a:solidFill>
                <a:latin typeface="Times New Roman" panose="02020603050405020304" pitchFamily="18" charset="0"/>
                <a:ea typeface="Times New Roman" panose="02020603050405020304" pitchFamily="18" charset="0"/>
              </a:rPr>
              <a:t>Сонымен</a:t>
            </a:r>
            <a:r>
              <a:rPr lang="ru-RU" spc="-15" dirty="0">
                <a:solidFill>
                  <a:srgbClr val="000000"/>
                </a:solidFill>
                <a:latin typeface="Times New Roman" panose="02020603050405020304" pitchFamily="18" charset="0"/>
                <a:ea typeface="Times New Roman" panose="02020603050405020304" pitchFamily="18" charset="0"/>
              </a:rPr>
              <a:t> </a:t>
            </a:r>
            <a:r>
              <a:rPr lang="kk-KZ" spc="-15" dirty="0">
                <a:solidFill>
                  <a:srgbClr val="000000"/>
                </a:solidFill>
                <a:latin typeface="Times New Roman" panose="02020603050405020304" pitchFamily="18" charset="0"/>
                <a:ea typeface="Times New Roman" panose="02020603050405020304" pitchFamily="18" charset="0"/>
              </a:rPr>
              <a:t>қ</a:t>
            </a:r>
            <a:r>
              <a:rPr lang="ru-RU" spc="-15" dirty="0" err="1">
                <a:solidFill>
                  <a:srgbClr val="000000"/>
                </a:solidFill>
                <a:latin typeface="Times New Roman" panose="02020603050405020304" pitchFamily="18" charset="0"/>
                <a:ea typeface="Times New Roman" panose="02020603050405020304" pitchFamily="18" charset="0"/>
              </a:rPr>
              <a:t>атар</a:t>
            </a:r>
            <a:r>
              <a:rPr lang="ru-RU" spc="-15" dirty="0">
                <a:solidFill>
                  <a:srgbClr val="000000"/>
                </a:solidFill>
                <a:latin typeface="Times New Roman" panose="02020603050405020304" pitchFamily="18" charset="0"/>
                <a:ea typeface="Times New Roman" panose="02020603050405020304" pitchFamily="18" charset="0"/>
              </a:rPr>
              <a:t> </a:t>
            </a:r>
            <a:r>
              <a:rPr lang="ru-RU" spc="-15" dirty="0" err="1">
                <a:solidFill>
                  <a:srgbClr val="000000"/>
                </a:solidFill>
                <a:latin typeface="Times New Roman" panose="02020603050405020304" pitchFamily="18" charset="0"/>
                <a:ea typeface="Times New Roman" panose="02020603050405020304" pitchFamily="18" charset="0"/>
              </a:rPr>
              <a:t>адсорбенттер</a:t>
            </a:r>
            <a:r>
              <a:rPr lang="ru-RU" spc="-15" dirty="0">
                <a:solidFill>
                  <a:srgbClr val="000000"/>
                </a:solidFill>
                <a:latin typeface="Times New Roman" panose="02020603050405020304" pitchFamily="18" charset="0"/>
                <a:ea typeface="Times New Roman" panose="02020603050405020304" pitchFamily="18" charset="0"/>
              </a:rPr>
              <a:t> </a:t>
            </a:r>
            <a:r>
              <a:rPr lang="ru-RU" spc="-15" dirty="0" err="1">
                <a:solidFill>
                  <a:srgbClr val="000000"/>
                </a:solidFill>
                <a:latin typeface="Times New Roman" panose="02020603050405020304" pitchFamily="18" charset="0"/>
                <a:ea typeface="Times New Roman" panose="02020603050405020304" pitchFamily="18" charset="0"/>
              </a:rPr>
              <a:t>диареяда</a:t>
            </a:r>
            <a:r>
              <a:rPr lang="ru-RU" spc="-15" dirty="0">
                <a:solidFill>
                  <a:srgbClr val="000000"/>
                </a:solidFill>
                <a:latin typeface="Times New Roman" panose="02020603050405020304" pitchFamily="18" charset="0"/>
                <a:ea typeface="Times New Roman" panose="02020603050405020304" pitchFamily="18" charset="0"/>
              </a:rPr>
              <a:t> (</a:t>
            </a:r>
            <a:r>
              <a:rPr lang="ru-RU" spc="-15" dirty="0" err="1">
                <a:solidFill>
                  <a:srgbClr val="000000"/>
                </a:solidFill>
                <a:latin typeface="Times New Roman" panose="02020603050405020304" pitchFamily="18" charset="0"/>
                <a:ea typeface="Times New Roman" panose="02020603050405020304" pitchFamily="18" charset="0"/>
              </a:rPr>
              <a:t>уытты</a:t>
            </a:r>
            <a:r>
              <a:rPr lang="ru-RU" spc="-15" dirty="0">
                <a:solidFill>
                  <a:srgbClr val="000000"/>
                </a:solidFill>
                <a:latin typeface="Times New Roman" panose="02020603050405020304" pitchFamily="18" charset="0"/>
                <a:ea typeface="Times New Roman" panose="02020603050405020304" pitchFamily="18" charset="0"/>
              </a:rPr>
              <a:t> </a:t>
            </a:r>
            <a:r>
              <a:rPr lang="ru-RU" spc="-15" dirty="0" err="1">
                <a:solidFill>
                  <a:srgbClr val="000000"/>
                </a:solidFill>
                <a:latin typeface="Times New Roman" panose="02020603050405020304" pitchFamily="18" charset="0"/>
                <a:ea typeface="Times New Roman" panose="02020603050405020304" pitchFamily="18" charset="0"/>
              </a:rPr>
              <a:t>заттарды</a:t>
            </a:r>
            <a:endParaRPr lang="ru-RU" dirty="0">
              <a:latin typeface="Times New Roman" panose="02020603050405020304" pitchFamily="18" charset="0"/>
              <a:ea typeface="Times New Roman" panose="02020603050405020304" pitchFamily="18" charset="0"/>
            </a:endParaRPr>
          </a:p>
          <a:p>
            <a:pPr marR="191770">
              <a:spcAft>
                <a:spcPts val="0"/>
              </a:spcAft>
            </a:pPr>
            <a:r>
              <a:rPr lang="kk-KZ" spc="-30" dirty="0">
                <a:solidFill>
                  <a:srgbClr val="000000"/>
                </a:solidFill>
                <a:latin typeface="Times New Roman" panose="02020603050405020304" pitchFamily="18" charset="0"/>
                <a:ea typeface="Times New Roman" panose="02020603050405020304" pitchFamily="18" charset="0"/>
              </a:rPr>
              <a:t>адсорбциялайды), метеоризмде (күкіртгі сутекті сіңіреді) қолданылады.</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10968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428604"/>
            <a:ext cx="6929486" cy="3046988"/>
          </a:xfrm>
          <a:prstGeom prst="rect">
            <a:avLst/>
          </a:prstGeom>
        </p:spPr>
        <p:txBody>
          <a:bodyPr wrap="square">
            <a:spAutoFit/>
          </a:bodyPr>
          <a:lstStyle/>
          <a:p>
            <a:pPr>
              <a:defRPr/>
            </a:pPr>
            <a:r>
              <a:rPr lang="kk-KZ" sz="2400" b="1" dirty="0" smtClean="0">
                <a:solidFill>
                  <a:srgbClr val="060606"/>
                </a:solidFill>
                <a:latin typeface="Times New Roman" pitchFamily="18" charset="0"/>
                <a:cs typeface="Times New Roman" pitchFamily="18" charset="0"/>
              </a:rPr>
              <a:t>      Тітіркендіретін дәрілер</a:t>
            </a:r>
            <a:r>
              <a:rPr lang="kk-KZ" sz="2400" dirty="0" smtClean="0">
                <a:solidFill>
                  <a:srgbClr val="060606"/>
                </a:solidFill>
                <a:latin typeface="Times New Roman" pitchFamily="18" charset="0"/>
                <a:cs typeface="Times New Roman" pitchFamily="18" charset="0"/>
              </a:rPr>
              <a:t> тері мен шырышты қабаттардың сезімтал жүйке ұштарын таңдамалы тітіркендіретін және қоршаған ұлпаларды зақымдамайтын заттар. </a:t>
            </a:r>
            <a:r>
              <a:rPr lang="kk-KZ" sz="2400" b="1" dirty="0" smtClean="0">
                <a:solidFill>
                  <a:srgbClr val="060606"/>
                </a:solidFill>
                <a:latin typeface="Times New Roman" pitchFamily="18" charset="0"/>
                <a:cs typeface="Times New Roman" pitchFamily="18" charset="0"/>
              </a:rPr>
              <a:t>Тітіркендіретін дәрілер</a:t>
            </a:r>
            <a:r>
              <a:rPr lang="kk-KZ" sz="2400" dirty="0" smtClean="0">
                <a:solidFill>
                  <a:srgbClr val="060606"/>
                </a:solidFill>
                <a:latin typeface="Times New Roman" pitchFamily="18" charset="0"/>
                <a:cs typeface="Times New Roman" pitchFamily="18" charset="0"/>
              </a:rPr>
              <a:t> тері мен шырышты қабаттардың сезімтал жүйке ұштарын таңдамалы тітіркендіретін және қоршаған ұлпаларды зақымдамайтын заттар. </a:t>
            </a:r>
            <a:endParaRPr lang="ru-RU" sz="2400" dirty="0" smtClean="0">
              <a:solidFill>
                <a:srgbClr val="060606"/>
              </a:solidFill>
              <a:latin typeface="Times New Roman" pitchFamily="18" charset="0"/>
              <a:cs typeface="Times New Roman" pitchFamily="18" charset="0"/>
            </a:endParaRPr>
          </a:p>
          <a:p>
            <a:pPr algn="just">
              <a:defRPr/>
            </a:pPr>
            <a:endParaRPr lang="ru-RU" sz="2400" dirty="0">
              <a:solidFill>
                <a:srgbClr val="060606"/>
              </a:solidFill>
              <a:latin typeface="Times New Roman" pitchFamily="18" charset="0"/>
              <a:cs typeface="Times New Roman" pitchFamily="18" charset="0"/>
            </a:endParaRPr>
          </a:p>
        </p:txBody>
      </p:sp>
      <p:pic>
        <p:nvPicPr>
          <p:cNvPr id="6" name="Picture 8" descr="C:\Users\User\Desktop\menthol-bold-crystal.jpg"/>
          <p:cNvPicPr>
            <a:picLocks noChangeAspect="1" noChangeArrowheads="1"/>
          </p:cNvPicPr>
          <p:nvPr/>
        </p:nvPicPr>
        <p:blipFill>
          <a:blip r:embed="rId2" cstate="print">
            <a:extLst/>
          </a:blip>
          <a:srcRect/>
          <a:stretch>
            <a:fillRect/>
          </a:stretch>
        </p:blipFill>
        <p:spPr bwMode="auto">
          <a:xfrm>
            <a:off x="1214414" y="3571876"/>
            <a:ext cx="2286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7" name="Picture 9" descr="C:\Users\User\Desktop\1270477397.jpg"/>
          <p:cNvPicPr>
            <a:picLocks noChangeAspect="1" noChangeArrowheads="1"/>
          </p:cNvPicPr>
          <p:nvPr/>
        </p:nvPicPr>
        <p:blipFill>
          <a:blip r:embed="rId3" cstate="print">
            <a:extLst/>
          </a:blip>
          <a:srcRect/>
          <a:stretch>
            <a:fillRect/>
          </a:stretch>
        </p:blipFill>
        <p:spPr bwMode="auto">
          <a:xfrm>
            <a:off x="4929190" y="3571876"/>
            <a:ext cx="2808312" cy="187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00496" y="302359"/>
            <a:ext cx="4857784" cy="6555641"/>
          </a:xfrm>
          <a:prstGeom prst="rect">
            <a:avLst/>
          </a:prstGeom>
        </p:spPr>
        <p:txBody>
          <a:bodyPr wrap="square">
            <a:spAutoFit/>
          </a:bodyPr>
          <a:lstStyle/>
          <a:p>
            <a:pPr algn="ctr">
              <a:defRPr/>
            </a:pPr>
            <a:r>
              <a:rPr lang="kk-KZ" sz="2200" b="1" dirty="0" smtClean="0">
                <a:solidFill>
                  <a:srgbClr val="060606"/>
                </a:solidFill>
                <a:latin typeface="Times New Roman" pitchFamily="18" charset="0"/>
                <a:cs typeface="Times New Roman" pitchFamily="18" charset="0"/>
              </a:rPr>
              <a:t>Өсімдіктен алынған тітіркендіретін дәрілер</a:t>
            </a:r>
            <a:endParaRPr lang="ru-RU" sz="2200" dirty="0" smtClean="0">
              <a:solidFill>
                <a:srgbClr val="060606"/>
              </a:solidFill>
              <a:latin typeface="Times New Roman" pitchFamily="18" charset="0"/>
              <a:cs typeface="Times New Roman" pitchFamily="18" charset="0"/>
            </a:endParaRPr>
          </a:p>
          <a:p>
            <a:pPr algn="just">
              <a:defRPr/>
            </a:pPr>
            <a:r>
              <a:rPr lang="kk-KZ" sz="2000" b="1" dirty="0" smtClean="0">
                <a:solidFill>
                  <a:srgbClr val="060606"/>
                </a:solidFill>
                <a:latin typeface="Times New Roman" pitchFamily="18" charset="0"/>
                <a:cs typeface="Times New Roman" pitchFamily="18" charset="0"/>
              </a:rPr>
              <a:t>      Ментол-</a:t>
            </a:r>
            <a:r>
              <a:rPr lang="kk-KZ" sz="2000" dirty="0" smtClean="0">
                <a:solidFill>
                  <a:srgbClr val="060606"/>
                </a:solidFill>
                <a:latin typeface="Times New Roman" pitchFamily="18" charset="0"/>
                <a:cs typeface="Times New Roman" pitchFamily="18" charset="0"/>
              </a:rPr>
              <a:t>жалбыз бұрышынан алынған терпентинді спирт. Суық рецепторлаына қоздырғыш әсер беріп, мұздау сезімін тудырады, ол жергілікті анестезиямен ауысады. Ауыз қуысын ментолмен қоздыру стенокардия кезінде қан тамырларының рефлекторы кеңеюімен және жүрек айнуға қарсы құрал болып табылады. Ментолдың бір құралы – ВАЛИДОЛ (25% ментолдың изовалирианды қышқылының метил эфиріндегі ерітіндісі) неврозға, истерияға, теңіз және әуе ауруларына, стенокардияның ауыр емес қозуына қарсы қолданылады. </a:t>
            </a:r>
            <a:endParaRPr lang="ru-RU" sz="2000" dirty="0" smtClean="0">
              <a:solidFill>
                <a:srgbClr val="060606"/>
              </a:solidFill>
              <a:latin typeface="Times New Roman" pitchFamily="18" charset="0"/>
              <a:cs typeface="Times New Roman" pitchFamily="18" charset="0"/>
            </a:endParaRPr>
          </a:p>
          <a:p>
            <a:pPr algn="just">
              <a:defRPr/>
            </a:pPr>
            <a:r>
              <a:rPr lang="kk-KZ" sz="2000" dirty="0" smtClean="0">
                <a:solidFill>
                  <a:srgbClr val="060606"/>
                </a:solidFill>
                <a:latin typeface="Times New Roman" pitchFamily="18" charset="0"/>
                <a:cs typeface="Times New Roman" pitchFamily="18" charset="0"/>
              </a:rPr>
              <a:t>      Ментол қоздырғыш әсер беретін кейбір майлардың құрамында кездеседі (бомбенге, бороментол, эфкамон, меновазин)</a:t>
            </a:r>
            <a:endParaRPr lang="ru-RU" sz="2000" dirty="0">
              <a:solidFill>
                <a:srgbClr val="060606"/>
              </a:solidFill>
              <a:latin typeface="Times New Roman" pitchFamily="18" charset="0"/>
              <a:cs typeface="Times New Roman" pitchFamily="18" charset="0"/>
            </a:endParaRPr>
          </a:p>
        </p:txBody>
      </p:sp>
      <p:pic>
        <p:nvPicPr>
          <p:cNvPr id="5" name="Picture 2" descr="C:\Users\User\Desktop\26230090_b8zj4omxv6_W330.jpg"/>
          <p:cNvPicPr>
            <a:picLocks noChangeAspect="1" noChangeArrowheads="1"/>
          </p:cNvPicPr>
          <p:nvPr/>
        </p:nvPicPr>
        <p:blipFill>
          <a:blip r:embed="rId2" cstate="print"/>
          <a:srcRect/>
          <a:stretch>
            <a:fillRect/>
          </a:stretch>
        </p:blipFill>
        <p:spPr bwMode="auto">
          <a:xfrm>
            <a:off x="285720" y="285728"/>
            <a:ext cx="2143140" cy="1774825"/>
          </a:xfrm>
          <a:prstGeom prst="rect">
            <a:avLst/>
          </a:prstGeom>
          <a:noFill/>
          <a:ln w="9525">
            <a:noFill/>
            <a:miter lim="800000"/>
            <a:headEnd/>
            <a:tailEnd/>
          </a:ln>
        </p:spPr>
      </p:pic>
      <p:pic>
        <p:nvPicPr>
          <p:cNvPr id="6" name="Picture 3" descr="C:\Users\User\Desktop\menthol_big.jpg"/>
          <p:cNvPicPr>
            <a:picLocks noChangeAspect="1" noChangeArrowheads="1"/>
          </p:cNvPicPr>
          <p:nvPr/>
        </p:nvPicPr>
        <p:blipFill>
          <a:blip r:embed="rId3" cstate="print"/>
          <a:srcRect/>
          <a:stretch>
            <a:fillRect/>
          </a:stretch>
        </p:blipFill>
        <p:spPr bwMode="auto">
          <a:xfrm>
            <a:off x="1428728" y="2214554"/>
            <a:ext cx="2051053" cy="1622425"/>
          </a:xfrm>
          <a:prstGeom prst="rect">
            <a:avLst/>
          </a:prstGeom>
          <a:noFill/>
          <a:ln w="9525">
            <a:noFill/>
            <a:miter lim="800000"/>
            <a:headEnd/>
            <a:tailEnd/>
          </a:ln>
        </p:spPr>
      </p:pic>
      <p:pic>
        <p:nvPicPr>
          <p:cNvPr id="7" name="Picture 4" descr="C:\Users\User\Desktop\4870203020138.jpg"/>
          <p:cNvPicPr>
            <a:picLocks noChangeAspect="1" noChangeArrowheads="1"/>
          </p:cNvPicPr>
          <p:nvPr/>
        </p:nvPicPr>
        <p:blipFill>
          <a:blip r:embed="rId4" cstate="print"/>
          <a:srcRect/>
          <a:stretch>
            <a:fillRect/>
          </a:stretch>
        </p:blipFill>
        <p:spPr bwMode="auto">
          <a:xfrm>
            <a:off x="214282" y="4286256"/>
            <a:ext cx="1500166" cy="1855788"/>
          </a:xfrm>
          <a:prstGeom prst="rect">
            <a:avLst/>
          </a:prstGeom>
          <a:noFill/>
          <a:ln w="9525">
            <a:noFill/>
            <a:miter lim="800000"/>
            <a:headEnd/>
            <a:tailEnd/>
          </a:ln>
        </p:spPr>
      </p:pic>
      <p:pic>
        <p:nvPicPr>
          <p:cNvPr id="8" name="Picture 5" descr="C:\Users\User\Desktop\menovazin.jpg"/>
          <p:cNvPicPr>
            <a:picLocks noChangeAspect="1" noChangeArrowheads="1"/>
          </p:cNvPicPr>
          <p:nvPr/>
        </p:nvPicPr>
        <p:blipFill>
          <a:blip r:embed="rId5" cstate="print"/>
          <a:srcRect/>
          <a:stretch>
            <a:fillRect/>
          </a:stretch>
        </p:blipFill>
        <p:spPr bwMode="auto">
          <a:xfrm>
            <a:off x="1928794" y="4286256"/>
            <a:ext cx="1536691" cy="18732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357166"/>
            <a:ext cx="4714908" cy="5632311"/>
          </a:xfrm>
          <a:prstGeom prst="rect">
            <a:avLst/>
          </a:prstGeom>
        </p:spPr>
        <p:txBody>
          <a:bodyPr wrap="square">
            <a:spAutoFit/>
          </a:bodyPr>
          <a:lstStyle/>
          <a:p>
            <a:pPr>
              <a:defRPr/>
            </a:pPr>
            <a:r>
              <a:rPr lang="kk-KZ" sz="2400" dirty="0" smtClean="0">
                <a:solidFill>
                  <a:srgbClr val="060606"/>
                </a:solidFill>
              </a:rPr>
              <a:t>     </a:t>
            </a:r>
            <a:r>
              <a:rPr lang="kk-KZ" sz="2400" b="1" dirty="0" smtClean="0">
                <a:solidFill>
                  <a:srgbClr val="060606"/>
                </a:solidFill>
                <a:latin typeface="Times New Roman" pitchFamily="18" charset="0"/>
                <a:cs typeface="Times New Roman" pitchFamily="18" charset="0"/>
              </a:rPr>
              <a:t>Қыша- </a:t>
            </a:r>
            <a:r>
              <a:rPr lang="kk-KZ" sz="2400" dirty="0" smtClean="0">
                <a:solidFill>
                  <a:srgbClr val="060606"/>
                </a:solidFill>
                <a:latin typeface="Times New Roman" pitchFamily="18" charset="0"/>
                <a:cs typeface="Times New Roman" pitchFamily="18" charset="0"/>
              </a:rPr>
              <a:t>майсыз қыша жағылған қағаз, құрамында синигрин гликозиді бар. Қышаны 37-40° температурадағы суға салып алғанда мирозин ферменті белсендіріліп, синигрин ериді.</a:t>
            </a:r>
            <a:endParaRPr lang="ru-RU" sz="2400" dirty="0" smtClean="0">
              <a:solidFill>
                <a:srgbClr val="060606"/>
              </a:solidFill>
              <a:latin typeface="Times New Roman" pitchFamily="18" charset="0"/>
              <a:cs typeface="Times New Roman" pitchFamily="18" charset="0"/>
            </a:endParaRPr>
          </a:p>
          <a:p>
            <a:pPr>
              <a:defRPr/>
            </a:pPr>
            <a:r>
              <a:rPr lang="kk-KZ" sz="2400" dirty="0" smtClean="0">
                <a:solidFill>
                  <a:srgbClr val="060606"/>
                </a:solidFill>
                <a:latin typeface="Times New Roman" pitchFamily="18" charset="0"/>
                <a:cs typeface="Times New Roman" pitchFamily="18" charset="0"/>
              </a:rPr>
              <a:t>      Құрамында капсаицин бар бұрыш жемісі нокофлекстен басқа, бұрыш тұнбасының, бұрыш пластырының құрамында қолданылады. Капсаицин каннабиоидті антинацицептивті жүйенің медиаторлары секілді ваниллоидті циторецепторлардың агонисті болып табылады</a:t>
            </a:r>
            <a:r>
              <a:rPr lang="kk-KZ" dirty="0" smtClean="0">
                <a:solidFill>
                  <a:srgbClr val="060606"/>
                </a:solidFill>
                <a:latin typeface="Times New Roman" pitchFamily="18" charset="0"/>
                <a:cs typeface="Times New Roman" pitchFamily="18" charset="0"/>
              </a:rPr>
              <a:t>.</a:t>
            </a:r>
            <a:endParaRPr lang="ru-RU" dirty="0">
              <a:solidFill>
                <a:srgbClr val="060606"/>
              </a:solidFill>
              <a:latin typeface="Times New Roman" pitchFamily="18" charset="0"/>
              <a:cs typeface="Times New Roman" pitchFamily="18" charset="0"/>
            </a:endParaRPr>
          </a:p>
        </p:txBody>
      </p:sp>
      <p:pic>
        <p:nvPicPr>
          <p:cNvPr id="6" name="Picture 2" descr="C:\Users\User\Desktop\gorchichniki.jpg"/>
          <p:cNvPicPr>
            <a:picLocks noChangeAspect="1" noChangeArrowheads="1"/>
          </p:cNvPicPr>
          <p:nvPr/>
        </p:nvPicPr>
        <p:blipFill>
          <a:blip r:embed="rId2" cstate="print"/>
          <a:srcRect/>
          <a:stretch>
            <a:fillRect/>
          </a:stretch>
        </p:blipFill>
        <p:spPr bwMode="auto">
          <a:xfrm>
            <a:off x="5715008" y="714356"/>
            <a:ext cx="2852738" cy="2168525"/>
          </a:xfrm>
          <a:prstGeom prst="rect">
            <a:avLst/>
          </a:prstGeom>
          <a:noFill/>
          <a:ln w="9525">
            <a:noFill/>
            <a:miter lim="800000"/>
            <a:headEnd/>
            <a:tailEnd/>
          </a:ln>
        </p:spPr>
      </p:pic>
      <p:pic>
        <p:nvPicPr>
          <p:cNvPr id="7" name="Picture 3" descr="C:\Users\User\Desktop\0225161648.jpg"/>
          <p:cNvPicPr>
            <a:picLocks noChangeAspect="1" noChangeArrowheads="1"/>
          </p:cNvPicPr>
          <p:nvPr/>
        </p:nvPicPr>
        <p:blipFill>
          <a:blip r:embed="rId3" cstate="print"/>
          <a:srcRect/>
          <a:stretch>
            <a:fillRect/>
          </a:stretch>
        </p:blipFill>
        <p:spPr bwMode="auto">
          <a:xfrm>
            <a:off x="5786446" y="3500438"/>
            <a:ext cx="2852738" cy="20415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642918"/>
            <a:ext cx="7643834" cy="2923877"/>
          </a:xfrm>
          <a:prstGeom prst="rect">
            <a:avLst/>
          </a:prstGeom>
        </p:spPr>
        <p:txBody>
          <a:bodyPr wrap="square">
            <a:spAutoFit/>
          </a:bodyPr>
          <a:lstStyle/>
          <a:p>
            <a:pPr>
              <a:defRPr/>
            </a:pPr>
            <a:r>
              <a:rPr lang="kk-KZ" sz="2400" b="1" dirty="0" smtClean="0">
                <a:solidFill>
                  <a:srgbClr val="060606"/>
                </a:solidFill>
                <a:latin typeface="Times New Roman" pitchFamily="18" charset="0"/>
                <a:cs typeface="Times New Roman" pitchFamily="18" charset="0"/>
              </a:rPr>
              <a:t>Синтетикалық тітіркендіретін дәрілер</a:t>
            </a:r>
            <a:endParaRPr lang="ru-RU" sz="2400" dirty="0" smtClean="0">
              <a:solidFill>
                <a:srgbClr val="060606"/>
              </a:solidFill>
              <a:latin typeface="Times New Roman" pitchFamily="18" charset="0"/>
              <a:cs typeface="Times New Roman" pitchFamily="18" charset="0"/>
            </a:endParaRPr>
          </a:p>
          <a:p>
            <a:pPr>
              <a:defRPr/>
            </a:pPr>
            <a:r>
              <a:rPr lang="kk-KZ" sz="2000" b="1" dirty="0" smtClean="0">
                <a:solidFill>
                  <a:srgbClr val="060606"/>
                </a:solidFill>
                <a:latin typeface="Times New Roman" pitchFamily="18" charset="0"/>
                <a:cs typeface="Times New Roman" pitchFamily="18" charset="0"/>
              </a:rPr>
              <a:t>     «Финалгон» майы- </a:t>
            </a:r>
            <a:r>
              <a:rPr lang="kk-KZ" sz="2000" dirty="0" smtClean="0">
                <a:solidFill>
                  <a:srgbClr val="060606"/>
                </a:solidFill>
                <a:latin typeface="Times New Roman" pitchFamily="18" charset="0"/>
                <a:cs typeface="Times New Roman" pitchFamily="18" charset="0"/>
              </a:rPr>
              <a:t>құрамында нонивамид терілік қоздырғышы мен этинилникотинат- қан тамырларын кеңейтетін құралы бар.</a:t>
            </a:r>
            <a:endParaRPr lang="ru-RU" sz="2000" dirty="0" smtClean="0">
              <a:solidFill>
                <a:srgbClr val="060606"/>
              </a:solidFill>
              <a:latin typeface="Times New Roman" pitchFamily="18" charset="0"/>
              <a:cs typeface="Times New Roman" pitchFamily="18" charset="0"/>
            </a:endParaRPr>
          </a:p>
          <a:p>
            <a:pPr>
              <a:defRPr/>
            </a:pPr>
            <a:r>
              <a:rPr lang="kk-KZ" sz="2000" dirty="0" smtClean="0">
                <a:solidFill>
                  <a:srgbClr val="060606"/>
                </a:solidFill>
                <a:latin typeface="Times New Roman" pitchFamily="18" charset="0"/>
                <a:cs typeface="Times New Roman" pitchFamily="18" charset="0"/>
              </a:rPr>
              <a:t>     </a:t>
            </a:r>
            <a:r>
              <a:rPr lang="kk-KZ" sz="2000" b="1" dirty="0" smtClean="0">
                <a:solidFill>
                  <a:srgbClr val="060606"/>
                </a:solidFill>
                <a:latin typeface="Times New Roman" pitchFamily="18" charset="0"/>
                <a:cs typeface="Times New Roman" pitchFamily="18" charset="0"/>
              </a:rPr>
              <a:t>Аммиак ерітіндісі (мұсәтір спирті)</a:t>
            </a:r>
            <a:r>
              <a:rPr lang="kk-KZ" sz="2000" dirty="0" smtClean="0">
                <a:solidFill>
                  <a:srgbClr val="060606"/>
                </a:solidFill>
                <a:latin typeface="Times New Roman" pitchFamily="18" charset="0"/>
                <a:cs typeface="Times New Roman" pitchFamily="18" charset="0"/>
              </a:rPr>
              <a:t> естен тануда және қатты мас болғанда есті жинату үшін қолданылады.</a:t>
            </a:r>
            <a:endParaRPr lang="ru-RU" sz="2000" dirty="0" smtClean="0">
              <a:solidFill>
                <a:srgbClr val="060606"/>
              </a:solidFill>
              <a:latin typeface="Times New Roman" pitchFamily="18" charset="0"/>
              <a:cs typeface="Times New Roman" pitchFamily="18" charset="0"/>
            </a:endParaRPr>
          </a:p>
          <a:p>
            <a:pPr>
              <a:defRPr/>
            </a:pPr>
            <a:r>
              <a:rPr lang="kk-KZ" sz="2000" dirty="0" smtClean="0">
                <a:solidFill>
                  <a:srgbClr val="060606"/>
                </a:solidFill>
                <a:latin typeface="Times New Roman" pitchFamily="18" charset="0"/>
                <a:cs typeface="Times New Roman" pitchFamily="18" charset="0"/>
              </a:rPr>
              <a:t>     </a:t>
            </a:r>
            <a:r>
              <a:rPr lang="kk-KZ" sz="2000" b="1" dirty="0" smtClean="0">
                <a:solidFill>
                  <a:srgbClr val="060606"/>
                </a:solidFill>
                <a:latin typeface="Times New Roman" pitchFamily="18" charset="0"/>
                <a:cs typeface="Times New Roman" pitchFamily="18" charset="0"/>
              </a:rPr>
              <a:t>Метилсалицилат-</a:t>
            </a:r>
            <a:r>
              <a:rPr lang="kk-KZ" sz="2000" dirty="0" smtClean="0">
                <a:solidFill>
                  <a:srgbClr val="060606"/>
                </a:solidFill>
                <a:latin typeface="Times New Roman" pitchFamily="18" charset="0"/>
                <a:cs typeface="Times New Roman" pitchFamily="18" charset="0"/>
              </a:rPr>
              <a:t> салицил қышқылының метил эфирі, метилсалицилат линименті және левомиколь майларының құрамында қолданылады.</a:t>
            </a:r>
            <a:endParaRPr lang="ru-RU" sz="2000" dirty="0" smtClean="0">
              <a:solidFill>
                <a:srgbClr val="060606"/>
              </a:solidFill>
              <a:latin typeface="Times New Roman" pitchFamily="18" charset="0"/>
              <a:cs typeface="Times New Roman" pitchFamily="18" charset="0"/>
            </a:endParaRPr>
          </a:p>
          <a:p>
            <a:pPr>
              <a:defRPr/>
            </a:pPr>
            <a:r>
              <a:rPr lang="kk-KZ" sz="2000" dirty="0" smtClean="0">
                <a:solidFill>
                  <a:srgbClr val="060606"/>
                </a:solidFill>
                <a:latin typeface="Times New Roman" pitchFamily="18" charset="0"/>
                <a:cs typeface="Times New Roman" pitchFamily="18" charset="0"/>
              </a:rPr>
              <a:t>Бұл топқа қақырық айдайтын, ащы заттарда жатады. </a:t>
            </a:r>
            <a:endParaRPr lang="ru-RU" sz="2000" dirty="0">
              <a:solidFill>
                <a:srgbClr val="060606"/>
              </a:solidFill>
              <a:latin typeface="Times New Roman" pitchFamily="18" charset="0"/>
              <a:cs typeface="Times New Roman" pitchFamily="18" charset="0"/>
            </a:endParaRPr>
          </a:p>
        </p:txBody>
      </p:sp>
      <p:pic>
        <p:nvPicPr>
          <p:cNvPr id="5" name="Picture 2" descr="C:\Users\User\Desktop\400x400_img_0092-2.jpg"/>
          <p:cNvPicPr>
            <a:picLocks noChangeAspect="1" noChangeArrowheads="1"/>
          </p:cNvPicPr>
          <p:nvPr/>
        </p:nvPicPr>
        <p:blipFill>
          <a:blip r:embed="rId2" cstate="print"/>
          <a:srcRect/>
          <a:stretch>
            <a:fillRect/>
          </a:stretch>
        </p:blipFill>
        <p:spPr bwMode="auto">
          <a:xfrm>
            <a:off x="857224" y="4087854"/>
            <a:ext cx="2201889" cy="2203158"/>
          </a:xfrm>
          <a:prstGeom prst="rect">
            <a:avLst/>
          </a:prstGeom>
          <a:noFill/>
          <a:ln w="9525">
            <a:noFill/>
            <a:miter lim="800000"/>
            <a:headEnd/>
            <a:tailEnd/>
          </a:ln>
        </p:spPr>
      </p:pic>
      <p:pic>
        <p:nvPicPr>
          <p:cNvPr id="6" name="Picture 3" descr="C:\Users\User\Desktop\vreden-li-nashatyrnyj-spirt-300x300.jpg"/>
          <p:cNvPicPr>
            <a:picLocks noChangeAspect="1" noChangeArrowheads="1"/>
          </p:cNvPicPr>
          <p:nvPr/>
        </p:nvPicPr>
        <p:blipFill>
          <a:blip r:embed="rId3" cstate="print"/>
          <a:srcRect/>
          <a:stretch>
            <a:fillRect/>
          </a:stretch>
        </p:blipFill>
        <p:spPr bwMode="auto">
          <a:xfrm>
            <a:off x="3500430" y="4071942"/>
            <a:ext cx="2214578" cy="2214578"/>
          </a:xfrm>
          <a:prstGeom prst="rect">
            <a:avLst/>
          </a:prstGeom>
          <a:noFill/>
          <a:ln w="9525">
            <a:noFill/>
            <a:miter lim="800000"/>
            <a:headEnd/>
            <a:tailEnd/>
          </a:ln>
        </p:spPr>
      </p:pic>
      <p:pic>
        <p:nvPicPr>
          <p:cNvPr id="7" name="Picture 4" descr="C:\Users\User\Desktop\mialgin.jpg"/>
          <p:cNvPicPr>
            <a:picLocks noChangeAspect="1" noChangeArrowheads="1"/>
          </p:cNvPicPr>
          <p:nvPr/>
        </p:nvPicPr>
        <p:blipFill>
          <a:blip r:embed="rId4" cstate="print"/>
          <a:srcRect/>
          <a:stretch>
            <a:fillRect/>
          </a:stretch>
        </p:blipFill>
        <p:spPr bwMode="auto">
          <a:xfrm>
            <a:off x="6215074" y="4137875"/>
            <a:ext cx="2379650" cy="2196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0" descr="C:\Users\User\Pictures\2014-09-15 1\1 002.jpg"/>
          <p:cNvPicPr>
            <a:picLocks noChangeAspect="1" noChangeArrowheads="1"/>
          </p:cNvPicPr>
          <p:nvPr/>
        </p:nvPicPr>
        <p:blipFill>
          <a:blip r:embed="rId2" cstate="print"/>
          <a:srcRect/>
          <a:stretch>
            <a:fillRect/>
          </a:stretch>
        </p:blipFill>
        <p:spPr bwMode="auto">
          <a:xfrm>
            <a:off x="857224" y="1214422"/>
            <a:ext cx="6429420" cy="5214974"/>
          </a:xfrm>
          <a:prstGeom prst="rect">
            <a:avLst/>
          </a:prstGeom>
          <a:noFill/>
          <a:ln w="9525">
            <a:noFill/>
            <a:miter lim="800000"/>
            <a:headEnd/>
            <a:tailEnd/>
          </a:ln>
        </p:spPr>
      </p:pic>
      <p:sp>
        <p:nvSpPr>
          <p:cNvPr id="5" name="TextBox 4"/>
          <p:cNvSpPr txBox="1"/>
          <p:nvPr/>
        </p:nvSpPr>
        <p:spPr>
          <a:xfrm>
            <a:off x="1643042" y="214290"/>
            <a:ext cx="2571538" cy="646331"/>
          </a:xfrm>
          <a:prstGeom prst="rect">
            <a:avLst/>
          </a:prstGeom>
          <a:noFill/>
        </p:spPr>
        <p:txBody>
          <a:bodyPr wrap="none" rtlCol="0">
            <a:spAutoFit/>
          </a:bodyPr>
          <a:lstStyle/>
          <a:p>
            <a:r>
              <a:rPr lang="kk-KZ" sz="3600" dirty="0" smtClean="0">
                <a:solidFill>
                  <a:srgbClr val="060606"/>
                </a:solidFill>
                <a:latin typeface="Times New Roman" pitchFamily="18" charset="0"/>
                <a:cs typeface="Times New Roman" pitchFamily="18" charset="0"/>
              </a:rPr>
              <a:t>Қорытынды</a:t>
            </a:r>
            <a:endParaRPr lang="ru-RU" sz="3600" dirty="0">
              <a:solidFill>
                <a:srgbClr val="060606"/>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428604"/>
            <a:ext cx="6858000" cy="535531"/>
          </a:xfrm>
          <a:prstGeom prst="rect">
            <a:avLst/>
          </a:prstGeom>
        </p:spPr>
        <p:txBody>
          <a:bodyPr wrap="square">
            <a:spAutoFit/>
          </a:bodyPr>
          <a:lstStyle/>
          <a:p>
            <a:pPr algn="ctr" eaLnBrk="0" hangingPunct="0">
              <a:lnSpc>
                <a:spcPct val="90000"/>
              </a:lnSpc>
              <a:defRPr/>
            </a:pPr>
            <a:r>
              <a:rPr lang="kk-KZ" sz="3200" b="1" kern="0" dirty="0" smtClean="0">
                <a:solidFill>
                  <a:srgbClr val="060606"/>
                </a:solidFill>
                <a:latin typeface="Times New Roman" pitchFamily="18" charset="0"/>
                <a:cs typeface="Times New Roman" pitchFamily="18" charset="0"/>
              </a:rPr>
              <a:t>Пайдаланылған  әдебиеттер </a:t>
            </a:r>
            <a:endParaRPr lang="en-US" sz="3200" b="1" kern="0" dirty="0" smtClean="0">
              <a:solidFill>
                <a:srgbClr val="060606"/>
              </a:solidFill>
              <a:latin typeface="Times New Roman" pitchFamily="18" charset="0"/>
              <a:cs typeface="Times New Roman" pitchFamily="18" charset="0"/>
            </a:endParaRPr>
          </a:p>
        </p:txBody>
      </p:sp>
      <p:sp>
        <p:nvSpPr>
          <p:cNvPr id="6" name="Прямоугольник 5"/>
          <p:cNvSpPr/>
          <p:nvPr/>
        </p:nvSpPr>
        <p:spPr>
          <a:xfrm>
            <a:off x="1071538" y="1571612"/>
            <a:ext cx="5214974" cy="3139321"/>
          </a:xfrm>
          <a:prstGeom prst="rect">
            <a:avLst/>
          </a:prstGeom>
        </p:spPr>
        <p:txBody>
          <a:bodyPr wrap="square">
            <a:spAutoFit/>
          </a:bodyPr>
          <a:lstStyle/>
          <a:p>
            <a:pPr marL="457200" indent="-457200">
              <a:buFont typeface="+mj-lt"/>
              <a:buAutoNum type="arabicPeriod"/>
              <a:defRPr/>
            </a:pPr>
            <a:r>
              <a:rPr lang="kk-KZ" sz="2200" dirty="0" smtClean="0">
                <a:solidFill>
                  <a:srgbClr val="060606"/>
                </a:solidFill>
                <a:latin typeface="Times New Roman" pitchFamily="18" charset="0"/>
                <a:cs typeface="Times New Roman" pitchFamily="18" charset="0"/>
              </a:rPr>
              <a:t>Орманов Н.Ж. "Фармакология" 1 том 129-151 бет</a:t>
            </a:r>
            <a:endParaRPr lang="ru-RU" sz="22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200" dirty="0" smtClean="0">
                <a:solidFill>
                  <a:srgbClr val="060606"/>
                </a:solidFill>
                <a:latin typeface="Times New Roman" pitchFamily="18" charset="0"/>
                <a:cs typeface="Times New Roman" pitchFamily="18" charset="0"/>
              </a:rPr>
              <a:t>Орманов Н.Ж. "Дәрілердің анықтамасы" </a:t>
            </a:r>
            <a:endParaRPr lang="ru-RU" sz="22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200" dirty="0" smtClean="0">
                <a:solidFill>
                  <a:srgbClr val="060606"/>
                </a:solidFill>
                <a:latin typeface="Times New Roman" pitchFamily="18" charset="0"/>
                <a:cs typeface="Times New Roman" pitchFamily="18" charset="0"/>
              </a:rPr>
              <a:t>Машковский М.Д. "Лекарственное средство" 1 том</a:t>
            </a:r>
            <a:endParaRPr lang="ru-RU" sz="22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kk-KZ" sz="2200" dirty="0" smtClean="0">
                <a:solidFill>
                  <a:srgbClr val="060606"/>
                </a:solidFill>
                <a:latin typeface="Times New Roman" pitchFamily="18" charset="0"/>
                <a:cs typeface="Times New Roman" pitchFamily="18" charset="0"/>
              </a:rPr>
              <a:t>Харкевич Д.А. "Основы фармакологии"</a:t>
            </a:r>
            <a:endParaRPr lang="ru-RU" sz="2200" dirty="0" smtClean="0">
              <a:solidFill>
                <a:srgbClr val="060606"/>
              </a:solidFill>
              <a:latin typeface="Times New Roman" pitchFamily="18" charset="0"/>
              <a:cs typeface="Times New Roman" pitchFamily="18" charset="0"/>
            </a:endParaRPr>
          </a:p>
          <a:p>
            <a:pPr marL="457200" indent="-457200">
              <a:buFont typeface="+mj-lt"/>
              <a:buAutoNum type="arabicPeriod"/>
              <a:defRPr/>
            </a:pPr>
            <a:r>
              <a:rPr lang="en-US" sz="2200" u="sng" dirty="0" smtClean="0">
                <a:solidFill>
                  <a:srgbClr val="060606"/>
                </a:solidFill>
                <a:latin typeface="Times New Roman" pitchFamily="18" charset="0"/>
                <a:cs typeface="Times New Roman" pitchFamily="18" charset="0"/>
                <a:hlinkClick r:id="rId2"/>
              </a:rPr>
              <a:t>www.google.kz</a:t>
            </a:r>
            <a:r>
              <a:rPr lang="en-US" sz="2200" dirty="0" smtClean="0">
                <a:solidFill>
                  <a:srgbClr val="060606"/>
                </a:solidFill>
                <a:latin typeface="Times New Roman" pitchFamily="18" charset="0"/>
                <a:cs typeface="Times New Roman" pitchFamily="18" charset="0"/>
              </a:rPr>
              <a:t> </a:t>
            </a:r>
            <a:r>
              <a:rPr lang="kk-KZ" sz="2200" dirty="0" smtClean="0">
                <a:solidFill>
                  <a:srgbClr val="060606"/>
                </a:solidFill>
                <a:latin typeface="Times New Roman" pitchFamily="18" charset="0"/>
                <a:cs typeface="Times New Roman" pitchFamily="18" charset="0"/>
              </a:rPr>
              <a:t>веб сайты</a:t>
            </a:r>
            <a:endParaRPr lang="ru-RU" sz="2200" dirty="0">
              <a:solidFill>
                <a:srgbClr val="060606"/>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descr="Картинки по запросу анафилактический"/>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5366" name="Rectangle 6"/>
          <p:cNvSpPr>
            <a:spLocks noChangeArrowheads="1"/>
          </p:cNvSpPr>
          <p:nvPr/>
        </p:nvSpPr>
        <p:spPr bwMode="auto">
          <a:xfrm>
            <a:off x="0" y="3429000"/>
            <a:ext cx="9144000" cy="0"/>
          </a:xfrm>
          <a:prstGeom prst="rect">
            <a:avLst/>
          </a:prstGeom>
          <a:noFill/>
          <a:ln w="9525">
            <a:noFill/>
            <a:miter lim="800000"/>
            <a:headEnd/>
            <a:tailEnd/>
          </a:ln>
          <a:effectLst/>
        </p:spPr>
        <p:txBody>
          <a:bodyPr wrap="none" bIns="125373" anchor="ctr">
            <a:spAutoFit/>
          </a:bodyPr>
          <a:lstStyle/>
          <a:p>
            <a:endParaRPr lang="ru-RU"/>
          </a:p>
        </p:txBody>
      </p:sp>
      <p:sp>
        <p:nvSpPr>
          <p:cNvPr id="15367" name="Rectangle 7"/>
          <p:cNvSpPr>
            <a:spLocks noChangeArrowheads="1"/>
          </p:cNvSpPr>
          <p:nvPr/>
        </p:nvSpPr>
        <p:spPr bwMode="auto">
          <a:xfrm>
            <a:off x="0" y="3429000"/>
            <a:ext cx="9144000" cy="0"/>
          </a:xfrm>
          <a:prstGeom prst="rect">
            <a:avLst/>
          </a:prstGeom>
          <a:noFill/>
          <a:ln w="9525">
            <a:noFill/>
            <a:miter lim="800000"/>
            <a:headEnd/>
            <a:tailEnd/>
          </a:ln>
          <a:effectLst/>
        </p:spPr>
        <p:txBody>
          <a:bodyPr wrap="none" bIns="125373" anchor="ctr">
            <a:spAutoFit/>
          </a:bodyPr>
          <a:lstStyle/>
          <a:p>
            <a:endParaRPr lang="ru-RU"/>
          </a:p>
        </p:txBody>
      </p:sp>
      <p:sp>
        <p:nvSpPr>
          <p:cNvPr id="7" name="Прямоугольник 6"/>
          <p:cNvSpPr/>
          <p:nvPr/>
        </p:nvSpPr>
        <p:spPr>
          <a:xfrm>
            <a:off x="785786" y="500042"/>
            <a:ext cx="7858180" cy="5447645"/>
          </a:xfrm>
          <a:prstGeom prst="rect">
            <a:avLst/>
          </a:prstGeom>
        </p:spPr>
        <p:txBody>
          <a:bodyPr wrap="square">
            <a:spAutoFit/>
          </a:bodyPr>
          <a:lstStyle/>
          <a:p>
            <a:pPr algn="ctr">
              <a:defRPr/>
            </a:pPr>
            <a:r>
              <a:rPr lang="kk-KZ" sz="2800" b="1" dirty="0" smtClean="0">
                <a:solidFill>
                  <a:srgbClr val="060606"/>
                </a:solidFill>
                <a:latin typeface="Times New Roman" pitchFamily="18" charset="0"/>
                <a:cs typeface="Times New Roman" pitchFamily="18" charset="0"/>
              </a:rPr>
              <a:t>Нейротропты дәрілер</a:t>
            </a:r>
            <a:endParaRPr lang="ru-RU" sz="2800" dirty="0" smtClean="0">
              <a:solidFill>
                <a:srgbClr val="060606"/>
              </a:solidFill>
              <a:latin typeface="Times New Roman" pitchFamily="18" charset="0"/>
              <a:cs typeface="Times New Roman" pitchFamily="18" charset="0"/>
            </a:endParaRPr>
          </a:p>
          <a:p>
            <a:pPr algn="just">
              <a:defRPr/>
            </a:pPr>
            <a:r>
              <a:rPr lang="kk-KZ" sz="2000" dirty="0" smtClean="0">
                <a:solidFill>
                  <a:srgbClr val="060606"/>
                </a:solidFill>
                <a:latin typeface="Times New Roman" pitchFamily="18" charset="0"/>
                <a:cs typeface="Times New Roman" pitchFamily="18" charset="0"/>
              </a:rPr>
              <a:t>        Жеке фармакология бөлімі ағзаның қызметін жүйкелік реттелуіне әсер ететін дәрілік заттарға арналады. Осындай заттардың көмегімен ОЖЖ-нің әр түрлі деңгейінде, сонымен қатар шеткерілік жүйенің афферентті және эфферентті жолдарына қозудың берілуіне ықпал жасауға болады.</a:t>
            </a:r>
            <a:endParaRPr lang="ru-RU" sz="2000" dirty="0" smtClean="0">
              <a:solidFill>
                <a:srgbClr val="060606"/>
              </a:solidFill>
              <a:latin typeface="Times New Roman" pitchFamily="18" charset="0"/>
              <a:cs typeface="Times New Roman" pitchFamily="18" charset="0"/>
            </a:endParaRPr>
          </a:p>
          <a:p>
            <a:pPr algn="just">
              <a:defRPr/>
            </a:pPr>
            <a:r>
              <a:rPr lang="kk-KZ" sz="2000" dirty="0" smtClean="0">
                <a:solidFill>
                  <a:srgbClr val="060606"/>
                </a:solidFill>
                <a:latin typeface="Times New Roman" pitchFamily="18" charset="0"/>
                <a:cs typeface="Times New Roman" pitchFamily="18" charset="0"/>
              </a:rPr>
              <a:t>         Нейротропты заттардың жіктелуі олардың әсерлерінің шоғырлануына негізделген. Яғни, олардың орталық немесе шеткі жүйке жүйесіне әсерінің орын алуына байланысты болады.</a:t>
            </a:r>
            <a:endParaRPr lang="ru-RU" sz="2000" dirty="0" smtClean="0">
              <a:solidFill>
                <a:srgbClr val="060606"/>
              </a:solidFill>
              <a:latin typeface="Times New Roman" pitchFamily="18" charset="0"/>
              <a:cs typeface="Times New Roman" pitchFamily="18" charset="0"/>
            </a:endParaRPr>
          </a:p>
          <a:p>
            <a:pPr algn="just">
              <a:defRPr/>
            </a:pPr>
            <a:r>
              <a:rPr lang="kk-KZ" sz="2000" dirty="0" smtClean="0">
                <a:solidFill>
                  <a:srgbClr val="060606"/>
                </a:solidFill>
                <a:latin typeface="Times New Roman" pitchFamily="18" charset="0"/>
                <a:cs typeface="Times New Roman" pitchFamily="18" charset="0"/>
              </a:rPr>
              <a:t>         Орталық жүйке жүйесіне әсер етуіне байланысты олар ОЖЖ-нің қызметін ынталандыратын (қоздыратын) және төмендететін дәрілік заттарға жіктеледі. Қоздыратын топқа: аналептиктер, адаптогендер, психолептиктер: психоқуаттандырғыштар, антидепрессанттар, ноотроптар жатады. Тыныштандыратын топқа: нейролептиктер, транквилизаторлар, тыныштандыратын заттар, анальгетиктер, наркозға арналған дәрілер, ұйықтататын дәрілер, эпилепсияға және паркисонизмге қарсы дәрілер жатады.</a:t>
            </a:r>
            <a:endParaRPr lang="ru-RU" sz="2000" dirty="0">
              <a:solidFill>
                <a:srgbClr val="060606"/>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6" descr="C:\Users\User\Pictures\2014-09-15 1\1 001.jpg"/>
          <p:cNvPicPr>
            <a:picLocks noChangeAspect="1" noChangeArrowheads="1"/>
          </p:cNvPicPr>
          <p:nvPr/>
        </p:nvPicPr>
        <p:blipFill>
          <a:blip r:embed="rId3" cstate="print"/>
          <a:srcRect/>
          <a:stretch>
            <a:fillRect/>
          </a:stretch>
        </p:blipFill>
        <p:spPr bwMode="auto">
          <a:xfrm>
            <a:off x="571472" y="285728"/>
            <a:ext cx="8143932" cy="6242070"/>
          </a:xfrm>
          <a:prstGeom prst="rect">
            <a:avLst/>
          </a:prstGeom>
          <a:noFill/>
          <a:ln w="9525">
            <a:noFill/>
            <a:miter lim="800000"/>
            <a:headEnd/>
            <a:tailEnd/>
          </a:ln>
        </p:spPr>
      </p:pic>
    </p:spTree>
    <p:extLst>
      <p:ext uri="{BB962C8B-B14F-4D97-AF65-F5344CB8AC3E}">
        <p14:creationId xmlns:p14="http://schemas.microsoft.com/office/powerpoint/2010/main" xmlns="" val="265609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1" y="571480"/>
            <a:ext cx="8606760" cy="5293757"/>
          </a:xfrm>
          <a:prstGeom prst="rect">
            <a:avLst/>
          </a:prstGeom>
          <a:noFill/>
        </p:spPr>
        <p:txBody>
          <a:bodyPr wrap="square" rtlCol="0">
            <a:spAutoFit/>
          </a:bodyPr>
          <a:lstStyle/>
          <a:p>
            <a:pPr algn="ctr">
              <a:defRPr/>
            </a:pPr>
            <a:r>
              <a:rPr lang="kk-KZ" sz="2600" b="1" dirty="0" smtClean="0">
                <a:solidFill>
                  <a:srgbClr val="060606"/>
                </a:solidFill>
                <a:latin typeface="Times New Roman" pitchFamily="18" charset="0"/>
                <a:cs typeface="Times New Roman" pitchFamily="18" charset="0"/>
              </a:rPr>
              <a:t>Шеткерлік жүйке жүйесіне әсер ететін дәрілік заттар</a:t>
            </a:r>
            <a:endParaRPr lang="ru-RU" sz="2600" dirty="0" smtClean="0">
              <a:solidFill>
                <a:srgbClr val="060606"/>
              </a:solidFill>
              <a:latin typeface="Times New Roman" pitchFamily="18" charset="0"/>
              <a:cs typeface="Times New Roman" pitchFamily="18" charset="0"/>
            </a:endParaRPr>
          </a:p>
          <a:p>
            <a:pPr algn="just">
              <a:defRPr/>
            </a:pPr>
            <a:r>
              <a:rPr lang="kk-KZ" sz="2400" dirty="0" smtClean="0">
                <a:solidFill>
                  <a:srgbClr val="060606"/>
                </a:solidFill>
                <a:latin typeface="Times New Roman" pitchFamily="18" charset="0"/>
                <a:cs typeface="Times New Roman" pitchFamily="18" charset="0"/>
              </a:rPr>
              <a:t>        </a:t>
            </a:r>
          </a:p>
          <a:p>
            <a:pPr algn="just">
              <a:defRPr/>
            </a:pPr>
            <a:r>
              <a:rPr lang="kk-KZ" sz="2400" dirty="0" smtClean="0">
                <a:solidFill>
                  <a:srgbClr val="060606"/>
                </a:solidFill>
                <a:latin typeface="Times New Roman" pitchFamily="18" charset="0"/>
                <a:cs typeface="Times New Roman" pitchFamily="18" charset="0"/>
              </a:rPr>
              <a:t>        Рефлекторлық доғаның түрлі, бөлімдерінің құрылым- қызметтік ерекшеліктеріне сүйене отырып, афферентті және эфферентті заттардан әсер ететін дәрілік заттарға бөлінеді.</a:t>
            </a:r>
            <a:endParaRPr lang="ru-RU" sz="2400" dirty="0" smtClean="0">
              <a:solidFill>
                <a:srgbClr val="060606"/>
              </a:solidFill>
              <a:latin typeface="Times New Roman" pitchFamily="18" charset="0"/>
              <a:cs typeface="Times New Roman" pitchFamily="18" charset="0"/>
            </a:endParaRPr>
          </a:p>
          <a:p>
            <a:pPr algn="just">
              <a:defRPr/>
            </a:pPr>
            <a:r>
              <a:rPr lang="kk-KZ" sz="2400" dirty="0" smtClean="0">
                <a:solidFill>
                  <a:srgbClr val="060606"/>
                </a:solidFill>
                <a:latin typeface="Times New Roman" pitchFamily="18" charset="0"/>
                <a:cs typeface="Times New Roman" pitchFamily="18" charset="0"/>
              </a:rPr>
              <a:t>        Афферентті иннервацияға әсер ететін дәрілер. Бұл тежегіш және қоздырғыш қасиеті бар дәрілік заттардың қасиетін сипаттайды. Тежегіш дәрілік қасиеті бар заттар келесі түрде әсер етуі мүмкін: а) афферентті жүйке ұштарының сезімталдығын төмендетеді; б) сезімтал жүйке ұштарын қоздырғыш агенттерден сақтайды; в) афферентті жүйке талшықтары бойымен қозудың өтуін тежейді. Ал қоздырғыш қасиеті бар препараттар сезімтал жүйкелердің ұштарын таңдамалы қоздырады.</a:t>
            </a:r>
            <a:endParaRPr lang="ru-RU" sz="2400" dirty="0">
              <a:solidFill>
                <a:srgbClr val="060606"/>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3324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42910" y="857232"/>
            <a:ext cx="4714908" cy="5078313"/>
          </a:xfrm>
          <a:prstGeom prst="rect">
            <a:avLst/>
          </a:prstGeom>
        </p:spPr>
        <p:txBody>
          <a:bodyPr wrap="square">
            <a:spAutoFit/>
          </a:bodyPr>
          <a:lstStyle/>
          <a:p>
            <a:pPr algn="just">
              <a:defRPr/>
            </a:pPr>
            <a:r>
              <a:rPr lang="kk-KZ" sz="2400" b="1" dirty="0" smtClean="0">
                <a:solidFill>
                  <a:srgbClr val="060606"/>
                </a:solidFill>
                <a:latin typeface="Times New Roman" pitchFamily="18" charset="0"/>
                <a:cs typeface="Times New Roman" pitchFamily="18" charset="0"/>
              </a:rPr>
              <a:t>       </a:t>
            </a:r>
            <a:r>
              <a:rPr lang="kk-KZ" sz="2000" b="1" dirty="0" smtClean="0">
                <a:solidFill>
                  <a:srgbClr val="060606"/>
                </a:solidFill>
                <a:latin typeface="Times New Roman" pitchFamily="18" charset="0"/>
                <a:cs typeface="Times New Roman" pitchFamily="18" charset="0"/>
              </a:rPr>
              <a:t>Жергілікті анестетиктер</a:t>
            </a:r>
            <a:r>
              <a:rPr lang="kk-KZ" sz="2000" dirty="0" smtClean="0">
                <a:solidFill>
                  <a:srgbClr val="060606"/>
                </a:solidFill>
                <a:latin typeface="Times New Roman" pitchFamily="18" charset="0"/>
                <a:cs typeface="Times New Roman" pitchFamily="18" charset="0"/>
              </a:rPr>
              <a:t> (грек тілінен аударғанда, an-болмау,  aesthesis-сезімталдық) сезімтал жүйке жүйелерінің қозу мүмкіндігін төмендетін, жүйке жүйесіндегі афферентті импульстарды тежеп, ауырсынуды жою үшін пайдаланылады.</a:t>
            </a:r>
            <a:endParaRPr lang="ru-RU" sz="2000" dirty="0" smtClean="0">
              <a:solidFill>
                <a:srgbClr val="060606"/>
              </a:solidFill>
              <a:latin typeface="Times New Roman" pitchFamily="18" charset="0"/>
              <a:cs typeface="Times New Roman" pitchFamily="18" charset="0"/>
            </a:endParaRPr>
          </a:p>
          <a:p>
            <a:pPr algn="just">
              <a:defRPr/>
            </a:pPr>
            <a:r>
              <a:rPr lang="kk-KZ" sz="2000" dirty="0" smtClean="0">
                <a:solidFill>
                  <a:srgbClr val="060606"/>
                </a:solidFill>
                <a:latin typeface="Times New Roman" pitchFamily="18" charset="0"/>
                <a:cs typeface="Times New Roman" pitchFamily="18" charset="0"/>
              </a:rPr>
              <a:t>       Бұл  топқа жататын бірінші құрал- кокаинді 1860 жылы Альберт Ньюман </a:t>
            </a:r>
            <a:r>
              <a:rPr lang="kk-KZ" sz="2000" i="1" dirty="0" smtClean="0">
                <a:solidFill>
                  <a:srgbClr val="060606"/>
                </a:solidFill>
                <a:latin typeface="Times New Roman" pitchFamily="18" charset="0"/>
                <a:cs typeface="Times New Roman" pitchFamily="18" charset="0"/>
              </a:rPr>
              <a:t>Erythroxylon coca </a:t>
            </a:r>
            <a:r>
              <a:rPr lang="kk-KZ" sz="2000" dirty="0" smtClean="0">
                <a:solidFill>
                  <a:srgbClr val="060606"/>
                </a:solidFill>
                <a:latin typeface="Times New Roman" pitchFamily="18" charset="0"/>
                <a:cs typeface="Times New Roman" pitchFamily="18" charset="0"/>
              </a:rPr>
              <a:t>атты Оңтүстік Америкалық бұтаның жапырақтарынан жасап шығарады. Ньюман өткен заманның атақты химиктері секілді жаңа ойлап табылған заттың дәмін татып көріп, тіл ұшының жаны кететінін байқайды. </a:t>
            </a:r>
            <a:endParaRPr lang="ru-RU" sz="2000" dirty="0">
              <a:solidFill>
                <a:srgbClr val="060606"/>
              </a:solidFill>
              <a:latin typeface="Times New Roman" pitchFamily="18" charset="0"/>
              <a:cs typeface="Times New Roman" pitchFamily="18" charset="0"/>
            </a:endParaRPr>
          </a:p>
        </p:txBody>
      </p:sp>
      <p:pic>
        <p:nvPicPr>
          <p:cNvPr id="8" name="Picture 5" descr="C:\Users\User\Desktop\Erythroxylum%20coca.jpg"/>
          <p:cNvPicPr>
            <a:picLocks noChangeAspect="1" noChangeArrowheads="1"/>
          </p:cNvPicPr>
          <p:nvPr/>
        </p:nvPicPr>
        <p:blipFill>
          <a:blip r:embed="rId2" cstate="print"/>
          <a:srcRect/>
          <a:stretch>
            <a:fillRect/>
          </a:stretch>
        </p:blipFill>
        <p:spPr bwMode="auto">
          <a:xfrm>
            <a:off x="6072198" y="642918"/>
            <a:ext cx="2560665" cy="2778143"/>
          </a:xfrm>
          <a:prstGeom prst="rect">
            <a:avLst/>
          </a:prstGeom>
          <a:ln>
            <a:noFill/>
          </a:ln>
          <a:effectLst>
            <a:outerShdw blurRad="190500" algn="tl" rotWithShape="0">
              <a:srgbClr val="000000">
                <a:alpha val="70000"/>
              </a:srgbClr>
            </a:outerShdw>
          </a:effectLst>
          <a:extLst/>
        </p:spPr>
      </p:pic>
      <p:pic>
        <p:nvPicPr>
          <p:cNvPr id="9" name="Picture 6" descr="C:\Users\User\Desktop\Erythroxylum%20coca1.jpg"/>
          <p:cNvPicPr>
            <a:picLocks noChangeAspect="1" noChangeArrowheads="1"/>
          </p:cNvPicPr>
          <p:nvPr/>
        </p:nvPicPr>
        <p:blipFill>
          <a:blip r:embed="rId3" cstate="print">
            <a:extLst/>
          </a:blip>
          <a:srcRect/>
          <a:stretch>
            <a:fillRect/>
          </a:stretch>
        </p:blipFill>
        <p:spPr bwMode="auto">
          <a:xfrm>
            <a:off x="6072198" y="4071942"/>
            <a:ext cx="2343150" cy="1714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xmlns="" val="127526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xmlns="" val="171658472"/>
              </p:ext>
            </p:extLst>
          </p:nvPr>
        </p:nvGraphicFramePr>
        <p:xfrm>
          <a:off x="323528" y="1988840"/>
          <a:ext cx="8424934" cy="3688184"/>
        </p:xfrm>
        <a:graphic>
          <a:graphicData uri="http://schemas.openxmlformats.org/drawingml/2006/table">
            <a:tbl>
              <a:tblPr firstRow="1" bandRow="1">
                <a:tableStyleId>{5C22544A-7EE6-4342-B048-85BDC9FD1C3A}</a:tableStyleId>
              </a:tblPr>
              <a:tblGrid>
                <a:gridCol w="1684986"/>
                <a:gridCol w="1684987"/>
                <a:gridCol w="1684987"/>
                <a:gridCol w="1684987"/>
                <a:gridCol w="1684987"/>
              </a:tblGrid>
              <a:tr h="1241713">
                <a:tc>
                  <a:txBody>
                    <a:bodyPr/>
                    <a:lstStyle/>
                    <a:p>
                      <a:pPr>
                        <a:spcAft>
                          <a:spcPts val="0"/>
                        </a:spcAft>
                      </a:pPr>
                      <a:r>
                        <a:rPr lang="kk-KZ" sz="2800" dirty="0">
                          <a:solidFill>
                            <a:schemeClr val="bg1"/>
                          </a:solidFill>
                          <a:effectLst/>
                          <a:latin typeface="Times New Roman" panose="02020603050405020304" pitchFamily="18" charset="0"/>
                          <a:ea typeface="Times New Roman" panose="02020603050405020304" pitchFamily="18" charset="0"/>
                        </a:rPr>
                        <a:t>Препарат</a:t>
                      </a:r>
                      <a:endParaRPr lang="ru-RU" sz="2800" dirty="0">
                        <a:solidFill>
                          <a:schemeClr val="bg1"/>
                        </a:solidFill>
                        <a:effectLst/>
                        <a:latin typeface="Times New Roman" panose="02020603050405020304" pitchFamily="18" charset="0"/>
                        <a:ea typeface="Times New Roman" panose="02020603050405020304" pitchFamily="18" charset="0"/>
                      </a:endParaRPr>
                    </a:p>
                  </a:txBody>
                  <a:tcPr marL="25400" marR="25400" marT="0" marB="0"/>
                </a:tc>
                <a:tc gridSpan="4">
                  <a:txBody>
                    <a:bodyPr/>
                    <a:lstStyle/>
                    <a:p>
                      <a:pPr marL="560705">
                        <a:spcAft>
                          <a:spcPts val="0"/>
                        </a:spcAft>
                      </a:pPr>
                      <a:r>
                        <a:rPr lang="kk-KZ" sz="2800" spc="-10" dirty="0" smtClean="0">
                          <a:solidFill>
                            <a:schemeClr val="bg1"/>
                          </a:solidFill>
                          <a:effectLst/>
                          <a:latin typeface="Times New Roman" panose="02020603050405020304" pitchFamily="18" charset="0"/>
                          <a:ea typeface="Times New Roman" panose="02020603050405020304" pitchFamily="18" charset="0"/>
                        </a:rPr>
                        <a:t>А</a:t>
                      </a:r>
                      <a:r>
                        <a:rPr lang="ru-RU" sz="2800" spc="-10" dirty="0" err="1">
                          <a:solidFill>
                            <a:schemeClr val="bg1"/>
                          </a:solidFill>
                          <a:effectLst/>
                          <a:latin typeface="Times New Roman" panose="02020603050405020304" pitchFamily="18" charset="0"/>
                          <a:ea typeface="Times New Roman" panose="02020603050405020304" pitchFamily="18" charset="0"/>
                        </a:rPr>
                        <a:t>нестезия</a:t>
                      </a:r>
                      <a:r>
                        <a:rPr lang="ru-RU" sz="2800" spc="-10" dirty="0">
                          <a:solidFill>
                            <a:schemeClr val="bg1"/>
                          </a:solidFill>
                          <a:effectLst/>
                          <a:latin typeface="Times New Roman" panose="02020603050405020304" pitchFamily="18" charset="0"/>
                          <a:ea typeface="Times New Roman" panose="02020603050405020304" pitchFamily="18" charset="0"/>
                        </a:rPr>
                        <a:t> </a:t>
                      </a:r>
                      <a:r>
                        <a:rPr lang="ru-RU" sz="2800" spc="-10" dirty="0" err="1">
                          <a:solidFill>
                            <a:schemeClr val="bg1"/>
                          </a:solidFill>
                          <a:effectLst/>
                          <a:latin typeface="Times New Roman" panose="02020603050405020304" pitchFamily="18" charset="0"/>
                          <a:ea typeface="Times New Roman" panose="02020603050405020304" pitchFamily="18" charset="0"/>
                        </a:rPr>
                        <a:t>кезіндегі</a:t>
                      </a:r>
                      <a:r>
                        <a:rPr lang="ru-RU" sz="2800" spc="-10" dirty="0">
                          <a:solidFill>
                            <a:schemeClr val="bg1"/>
                          </a:solidFill>
                          <a:effectLst/>
                          <a:latin typeface="Times New Roman" panose="02020603050405020304" pitchFamily="18" charset="0"/>
                          <a:ea typeface="Times New Roman" panose="02020603050405020304" pitchFamily="18" charset="0"/>
                        </a:rPr>
                        <a:t> </a:t>
                      </a:r>
                      <a:r>
                        <a:rPr lang="kk-KZ" sz="2800" spc="-5" dirty="0" smtClean="0">
                          <a:solidFill>
                            <a:schemeClr val="bg1"/>
                          </a:solidFill>
                          <a:effectLst/>
                          <a:latin typeface="Times New Roman" panose="02020603050405020304" pitchFamily="18" charset="0"/>
                          <a:ea typeface="Times New Roman" panose="02020603050405020304" pitchFamily="18" charset="0"/>
                        </a:rPr>
                        <a:t>б</a:t>
                      </a:r>
                      <a:r>
                        <a:rPr lang="ru-RU" sz="2800" spc="-5" dirty="0">
                          <a:solidFill>
                            <a:schemeClr val="bg1"/>
                          </a:solidFill>
                          <a:effectLst/>
                          <a:latin typeface="Times New Roman" panose="02020603050405020304" pitchFamily="18" charset="0"/>
                          <a:ea typeface="Times New Roman" panose="02020603050405020304" pitchFamily="18" charset="0"/>
                        </a:rPr>
                        <a:t>е</a:t>
                      </a:r>
                      <a:r>
                        <a:rPr lang="kk-KZ" sz="2800" spc="-5" dirty="0">
                          <a:solidFill>
                            <a:schemeClr val="bg1"/>
                          </a:solidFill>
                          <a:effectLst/>
                          <a:latin typeface="Times New Roman" panose="02020603050405020304" pitchFamily="18" charset="0"/>
                          <a:ea typeface="Times New Roman" panose="02020603050405020304" pitchFamily="18" charset="0"/>
                        </a:rPr>
                        <a:t>лсенділігі</a:t>
                      </a:r>
                      <a:endParaRPr lang="ru-RU" sz="28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ru-RU" sz="2800" dirty="0">
                          <a:solidFill>
                            <a:schemeClr val="bg1"/>
                          </a:solidFill>
                          <a:effectLst/>
                          <a:latin typeface="Times New Roman" panose="02020603050405020304" pitchFamily="18" charset="0"/>
                          <a:ea typeface="Times New Roman" panose="02020603050405020304" pitchFamily="18" charset="0"/>
                        </a:rPr>
                        <a:t> </a:t>
                      </a:r>
                    </a:p>
                  </a:txBody>
                  <a:tcPr marL="25400" marR="25400" marT="0" marB="0"/>
                </a:tc>
                <a:tc hMerge="1">
                  <a:txBody>
                    <a:bodyPr/>
                    <a:lstStyle/>
                    <a:p>
                      <a:pPr algn="ctr">
                        <a:spcAft>
                          <a:spcPts val="0"/>
                        </a:spcAft>
                      </a:pPr>
                      <a:endParaRPr lang="ru-RU" sz="160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c hMerge="1">
                  <a:txBody>
                    <a:bodyPr/>
                    <a:lstStyle/>
                    <a:p>
                      <a:pPr>
                        <a:spcAft>
                          <a:spcPts val="0"/>
                        </a:spcAft>
                      </a:pPr>
                      <a:endParaRPr lang="ru-RU" sz="1600" dirty="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c hMerge="1">
                  <a:txBody>
                    <a:bodyPr/>
                    <a:lstStyle/>
                    <a:p>
                      <a:pPr>
                        <a:spcAft>
                          <a:spcPts val="0"/>
                        </a:spcAft>
                      </a:pPr>
                      <a:endParaRPr lang="ru-RU" sz="1600" dirty="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r>
              <a:tr h="539554">
                <a:tc>
                  <a:txBody>
                    <a:bodyPr/>
                    <a:lstStyle/>
                    <a:p>
                      <a:pPr>
                        <a:spcAft>
                          <a:spcPts val="0"/>
                        </a:spcAft>
                      </a:pPr>
                      <a:r>
                        <a:rPr lang="ru-RU" sz="1600">
                          <a:solidFill>
                            <a:srgbClr val="060606"/>
                          </a:solidFill>
                          <a:effectLst/>
                          <a:latin typeface="Times New Roman" panose="02020603050405020304" pitchFamily="18" charset="0"/>
                          <a:ea typeface="Times New Roman" panose="02020603050405020304" pitchFamily="18" charset="0"/>
                        </a:rPr>
                        <a:t> </a:t>
                      </a:r>
                    </a:p>
                  </a:txBody>
                  <a:tcPr marL="25400" marR="25400" marT="0" marB="0"/>
                </a:tc>
                <a:tc>
                  <a:txBody>
                    <a:bodyPr/>
                    <a:lstStyle/>
                    <a:p>
                      <a:pPr algn="ctr">
                        <a:spcAft>
                          <a:spcPts val="0"/>
                        </a:spcAft>
                      </a:pPr>
                      <a:r>
                        <a:rPr lang="ru-RU" sz="1600" dirty="0" err="1" smtClean="0">
                          <a:solidFill>
                            <a:srgbClr val="060606"/>
                          </a:solidFill>
                          <a:effectLst/>
                          <a:latin typeface="Times New Roman" panose="02020603050405020304" pitchFamily="18" charset="0"/>
                          <a:ea typeface="Times New Roman" panose="02020603050405020304" pitchFamily="18" charset="0"/>
                        </a:rPr>
                        <a:t>Беткейлік</a:t>
                      </a:r>
                      <a:endParaRPr lang="ru-RU" sz="1600" dirty="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ru-RU" sz="1600" spc="5">
                          <a:solidFill>
                            <a:srgbClr val="060606"/>
                          </a:solidFill>
                          <a:effectLst/>
                          <a:latin typeface="Times New Roman" panose="02020603050405020304" pitchFamily="18" charset="0"/>
                          <a:ea typeface="Times New Roman" panose="02020603050405020304" pitchFamily="18" charset="0"/>
                        </a:rPr>
                        <a:t>Инфильтрациялык</a:t>
                      </a:r>
                      <a:endParaRPr lang="ru-RU" sz="160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ru-RU" sz="1600" spc="-5">
                          <a:solidFill>
                            <a:srgbClr val="060606"/>
                          </a:solidFill>
                          <a:effectLst/>
                          <a:latin typeface="Times New Roman" panose="02020603050405020304" pitchFamily="18" charset="0"/>
                          <a:ea typeface="Times New Roman" panose="02020603050405020304" pitchFamily="18" charset="0"/>
                        </a:rPr>
                        <a:t>Өткізгіштік</a:t>
                      </a:r>
                      <a:endParaRPr lang="ru-RU" sz="160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c>
                  <a:txBody>
                    <a:bodyPr/>
                    <a:lstStyle/>
                    <a:p>
                      <a:pPr algn="ctr">
                        <a:spcAft>
                          <a:spcPts val="0"/>
                        </a:spcAft>
                      </a:pPr>
                      <a:r>
                        <a:rPr lang="ru-RU" sz="1600" spc="5" dirty="0" err="1">
                          <a:solidFill>
                            <a:srgbClr val="060606"/>
                          </a:solidFill>
                          <a:effectLst/>
                          <a:latin typeface="Times New Roman" panose="02020603050405020304" pitchFamily="18" charset="0"/>
                          <a:ea typeface="Times New Roman" panose="02020603050405020304" pitchFamily="18" charset="0"/>
                        </a:rPr>
                        <a:t>Уыттығы</a:t>
                      </a:r>
                      <a:endParaRPr lang="ru-RU" sz="1600" dirty="0">
                        <a:solidFill>
                          <a:srgbClr val="060606"/>
                        </a:solidFill>
                        <a:effectLst/>
                        <a:latin typeface="Times New Roman" panose="02020603050405020304" pitchFamily="18" charset="0"/>
                        <a:ea typeface="Times New Roman" panose="02020603050405020304" pitchFamily="18" charset="0"/>
                      </a:endParaRPr>
                    </a:p>
                  </a:txBody>
                  <a:tcPr marL="25400" marR="25400" marT="0" marB="0"/>
                </a:tc>
              </a:tr>
              <a:tr h="1906917">
                <a:tc>
                  <a:txBody>
                    <a:bodyPr/>
                    <a:lstStyle/>
                    <a:p>
                      <a:pPr algn="ctr"/>
                      <a:r>
                        <a:rPr kumimoji="0" lang="ru-RU" sz="1600" kern="1200" dirty="0" smtClean="0">
                          <a:solidFill>
                            <a:srgbClr val="060606"/>
                          </a:solidFill>
                          <a:effectLst/>
                          <a:latin typeface="+mn-lt"/>
                          <a:ea typeface="+mn-ea"/>
                          <a:cs typeface="+mn-cs"/>
                        </a:rPr>
                        <a:t>Кокаин Дикаин Новокаин </a:t>
                      </a:r>
                      <a:r>
                        <a:rPr kumimoji="0" lang="ru-RU" sz="1600" kern="1200" dirty="0" err="1" smtClean="0">
                          <a:solidFill>
                            <a:srgbClr val="060606"/>
                          </a:solidFill>
                          <a:effectLst/>
                          <a:latin typeface="+mn-lt"/>
                          <a:ea typeface="+mn-ea"/>
                          <a:cs typeface="+mn-cs"/>
                        </a:rPr>
                        <a:t>Тримскаин</a:t>
                      </a:r>
                      <a:r>
                        <a:rPr kumimoji="0" lang="ru-RU" sz="1600" kern="1200" dirty="0" smtClean="0">
                          <a:solidFill>
                            <a:srgbClr val="060606"/>
                          </a:solidFill>
                          <a:effectLst/>
                          <a:latin typeface="+mn-lt"/>
                          <a:ea typeface="+mn-ea"/>
                          <a:cs typeface="+mn-cs"/>
                        </a:rPr>
                        <a:t> </a:t>
                      </a:r>
                      <a:r>
                        <a:rPr kumimoji="0" lang="ru-RU" sz="1600" kern="1200" dirty="0" err="1" smtClean="0">
                          <a:solidFill>
                            <a:srgbClr val="060606"/>
                          </a:solidFill>
                          <a:effectLst/>
                          <a:latin typeface="+mn-lt"/>
                          <a:ea typeface="+mn-ea"/>
                          <a:cs typeface="+mn-cs"/>
                        </a:rPr>
                        <a:t>Лидокаин</a:t>
                      </a:r>
                      <a:endParaRPr lang="ru-RU" sz="1600" dirty="0">
                        <a:solidFill>
                          <a:srgbClr val="060606"/>
                        </a:solidFill>
                      </a:endParaRPr>
                    </a:p>
                  </a:txBody>
                  <a:tcPr/>
                </a:tc>
                <a:tc>
                  <a:txBody>
                    <a:bodyPr/>
                    <a:lstStyle/>
                    <a:p>
                      <a:pPr algn="ctr"/>
                      <a:r>
                        <a:rPr kumimoji="0" lang="ru-RU" sz="1600" kern="1200" dirty="0" smtClean="0">
                          <a:solidFill>
                            <a:srgbClr val="060606"/>
                          </a:solidFill>
                          <a:effectLst/>
                          <a:latin typeface="+mn-lt"/>
                          <a:ea typeface="+mn-ea"/>
                          <a:cs typeface="+mn-cs"/>
                        </a:rPr>
                        <a:t>1</a:t>
                      </a:r>
                    </a:p>
                    <a:p>
                      <a:pPr algn="ctr"/>
                      <a:r>
                        <a:rPr kumimoji="0" lang="kk-KZ" sz="1600" kern="1200" dirty="0" smtClean="0">
                          <a:solidFill>
                            <a:srgbClr val="060606"/>
                          </a:solidFill>
                          <a:effectLst/>
                          <a:latin typeface="+mn-lt"/>
                          <a:ea typeface="+mn-ea"/>
                          <a:cs typeface="+mn-cs"/>
                        </a:rPr>
                        <a:t> </a:t>
                      </a:r>
                      <a:r>
                        <a:rPr kumimoji="0" lang="ru-RU" sz="1600" kern="1200" dirty="0" smtClean="0">
                          <a:solidFill>
                            <a:srgbClr val="060606"/>
                          </a:solidFill>
                          <a:effectLst/>
                          <a:latin typeface="+mn-lt"/>
                          <a:ea typeface="+mn-ea"/>
                          <a:cs typeface="+mn-cs"/>
                        </a:rPr>
                        <a:t>10-20 </a:t>
                      </a:r>
                    </a:p>
                    <a:p>
                      <a:pPr algn="ctr"/>
                      <a:r>
                        <a:rPr kumimoji="0" lang="ru-RU" sz="1600" kern="1200" dirty="0" smtClean="0">
                          <a:solidFill>
                            <a:srgbClr val="060606"/>
                          </a:solidFill>
                          <a:effectLst/>
                          <a:latin typeface="+mn-lt"/>
                          <a:ea typeface="+mn-ea"/>
                          <a:cs typeface="+mn-cs"/>
                        </a:rPr>
                        <a:t>0,1 </a:t>
                      </a:r>
                    </a:p>
                    <a:p>
                      <a:pPr algn="ctr"/>
                      <a:r>
                        <a:rPr kumimoji="0" lang="ru-RU" sz="1600" kern="1200" dirty="0" smtClean="0">
                          <a:solidFill>
                            <a:srgbClr val="060606"/>
                          </a:solidFill>
                          <a:effectLst/>
                          <a:latin typeface="+mn-lt"/>
                          <a:ea typeface="+mn-ea"/>
                          <a:cs typeface="+mn-cs"/>
                        </a:rPr>
                        <a:t>0,4</a:t>
                      </a:r>
                    </a:p>
                    <a:p>
                      <a:pPr algn="ctr"/>
                      <a:r>
                        <a:rPr kumimoji="0" lang="ru-RU" sz="1600" kern="1200" dirty="0" smtClean="0">
                          <a:solidFill>
                            <a:srgbClr val="060606"/>
                          </a:solidFill>
                          <a:effectLst/>
                          <a:latin typeface="+mn-lt"/>
                          <a:ea typeface="+mn-ea"/>
                          <a:cs typeface="+mn-cs"/>
                        </a:rPr>
                        <a:t> 0,5</a:t>
                      </a:r>
                      <a:endParaRPr lang="ru-RU" sz="1600" dirty="0">
                        <a:solidFill>
                          <a:srgbClr val="060606"/>
                        </a:solidFill>
                      </a:endParaRPr>
                    </a:p>
                  </a:txBody>
                  <a:tcPr/>
                </a:tc>
                <a:tc>
                  <a:txBody>
                    <a:bodyPr/>
                    <a:lstStyle/>
                    <a:p>
                      <a:pPr algn="ctr"/>
                      <a:r>
                        <a:rPr kumimoji="0" lang="ru-RU" sz="1600" kern="1200" dirty="0" smtClean="0">
                          <a:solidFill>
                            <a:srgbClr val="060606"/>
                          </a:solidFill>
                          <a:effectLst/>
                          <a:latin typeface="+mn-lt"/>
                          <a:ea typeface="+mn-ea"/>
                          <a:cs typeface="+mn-cs"/>
                        </a:rPr>
                        <a:t>3,5 </a:t>
                      </a:r>
                    </a:p>
                    <a:p>
                      <a:pPr algn="ctr"/>
                      <a:r>
                        <a:rPr kumimoji="0" lang="ru-RU" sz="1600" kern="1200" dirty="0" smtClean="0">
                          <a:solidFill>
                            <a:srgbClr val="060606"/>
                          </a:solidFill>
                          <a:effectLst/>
                          <a:latin typeface="+mn-lt"/>
                          <a:ea typeface="+mn-ea"/>
                          <a:cs typeface="+mn-cs"/>
                        </a:rPr>
                        <a:t>10-20 </a:t>
                      </a:r>
                    </a:p>
                    <a:p>
                      <a:pPr algn="ctr"/>
                      <a:r>
                        <a:rPr kumimoji="0" lang="ru-RU" sz="1600" kern="1200" dirty="0" smtClean="0">
                          <a:solidFill>
                            <a:srgbClr val="060606"/>
                          </a:solidFill>
                          <a:effectLst/>
                          <a:latin typeface="+mn-lt"/>
                          <a:ea typeface="+mn-ea"/>
                          <a:cs typeface="+mn-cs"/>
                        </a:rPr>
                        <a:t>1 </a:t>
                      </a:r>
                    </a:p>
                    <a:p>
                      <a:pPr algn="ctr"/>
                      <a:r>
                        <a:rPr kumimoji="0" lang="ru-RU" sz="1600" kern="1200" dirty="0" smtClean="0">
                          <a:solidFill>
                            <a:srgbClr val="060606"/>
                          </a:solidFill>
                          <a:effectLst/>
                          <a:latin typeface="+mn-lt"/>
                          <a:ea typeface="+mn-ea"/>
                          <a:cs typeface="+mn-cs"/>
                        </a:rPr>
                        <a:t>.3-3,5 </a:t>
                      </a:r>
                    </a:p>
                    <a:p>
                      <a:pPr algn="ctr"/>
                      <a:r>
                        <a:rPr kumimoji="0" lang="ru-RU" sz="1600" kern="1200" dirty="0" smtClean="0">
                          <a:solidFill>
                            <a:srgbClr val="060606"/>
                          </a:solidFill>
                          <a:effectLst/>
                          <a:latin typeface="+mn-lt"/>
                          <a:ea typeface="+mn-ea"/>
                          <a:cs typeface="+mn-cs"/>
                        </a:rPr>
                        <a:t>2-4</a:t>
                      </a:r>
                      <a:endParaRPr lang="ru-RU" sz="1600" dirty="0">
                        <a:solidFill>
                          <a:srgbClr val="060606"/>
                        </a:solidFill>
                      </a:endParaRPr>
                    </a:p>
                  </a:txBody>
                  <a:tcPr/>
                </a:tc>
                <a:tc>
                  <a:txBody>
                    <a:bodyPr/>
                    <a:lstStyle/>
                    <a:p>
                      <a:pPr algn="ctr"/>
                      <a:r>
                        <a:rPr kumimoji="0" lang="ru-RU" sz="1600" kern="1200" dirty="0" smtClean="0">
                          <a:solidFill>
                            <a:srgbClr val="060606"/>
                          </a:solidFill>
                          <a:effectLst/>
                          <a:latin typeface="+mn-lt"/>
                          <a:ea typeface="+mn-ea"/>
                          <a:cs typeface="+mn-cs"/>
                        </a:rPr>
                        <a:t>1,9 </a:t>
                      </a:r>
                    </a:p>
                    <a:p>
                      <a:pPr algn="ctr"/>
                      <a:r>
                        <a:rPr kumimoji="0" lang="ru-RU" sz="1600" kern="1200" dirty="0" smtClean="0">
                          <a:solidFill>
                            <a:srgbClr val="060606"/>
                          </a:solidFill>
                          <a:effectLst/>
                          <a:latin typeface="+mn-lt"/>
                          <a:ea typeface="+mn-ea"/>
                          <a:cs typeface="+mn-cs"/>
                        </a:rPr>
                        <a:t>10-20</a:t>
                      </a:r>
                    </a:p>
                    <a:p>
                      <a:pPr algn="ctr"/>
                      <a:r>
                        <a:rPr kumimoji="0" lang="kk-KZ" sz="1600" kern="1200" dirty="0" smtClean="0">
                          <a:solidFill>
                            <a:srgbClr val="060606"/>
                          </a:solidFill>
                          <a:effectLst/>
                          <a:latin typeface="+mn-lt"/>
                          <a:ea typeface="+mn-ea"/>
                          <a:cs typeface="+mn-cs"/>
                        </a:rPr>
                        <a:t> </a:t>
                      </a:r>
                      <a:r>
                        <a:rPr kumimoji="0" lang="ru-RU" sz="1600" kern="1200" dirty="0" smtClean="0">
                          <a:solidFill>
                            <a:srgbClr val="060606"/>
                          </a:solidFill>
                          <a:effectLst/>
                          <a:latin typeface="+mn-lt"/>
                          <a:ea typeface="+mn-ea"/>
                          <a:cs typeface="+mn-cs"/>
                        </a:rPr>
                        <a:t>1</a:t>
                      </a:r>
                    </a:p>
                    <a:p>
                      <a:pPr algn="ctr"/>
                      <a:r>
                        <a:rPr kumimoji="0" lang="ru-RU" sz="1600" kern="1200" dirty="0" smtClean="0">
                          <a:solidFill>
                            <a:srgbClr val="060606"/>
                          </a:solidFill>
                          <a:effectLst/>
                          <a:latin typeface="+mn-lt"/>
                          <a:ea typeface="+mn-ea"/>
                          <a:cs typeface="+mn-cs"/>
                        </a:rPr>
                        <a:t> 2,5-3,5 2-3</a:t>
                      </a:r>
                      <a:endParaRPr lang="ru-RU" sz="1600" dirty="0">
                        <a:solidFill>
                          <a:srgbClr val="060606"/>
                        </a:solidFill>
                      </a:endParaRPr>
                    </a:p>
                  </a:txBody>
                  <a:tcPr/>
                </a:tc>
                <a:tc>
                  <a:txBody>
                    <a:bodyPr/>
                    <a:lstStyle/>
                    <a:p>
                      <a:pPr algn="ctr"/>
                      <a:r>
                        <a:rPr kumimoji="0" lang="ru-RU" sz="1600" kern="1200" dirty="0" smtClean="0">
                          <a:solidFill>
                            <a:srgbClr val="060606"/>
                          </a:solidFill>
                          <a:effectLst/>
                          <a:latin typeface="+mn-lt"/>
                          <a:ea typeface="+mn-ea"/>
                          <a:cs typeface="+mn-cs"/>
                        </a:rPr>
                        <a:t>3,5 </a:t>
                      </a:r>
                    </a:p>
                    <a:p>
                      <a:pPr algn="ctr"/>
                      <a:r>
                        <a:rPr kumimoji="0" lang="ru-RU" sz="1600" kern="1200" dirty="0" smtClean="0">
                          <a:solidFill>
                            <a:srgbClr val="060606"/>
                          </a:solidFill>
                          <a:effectLst/>
                          <a:latin typeface="+mn-lt"/>
                          <a:ea typeface="+mn-ea"/>
                          <a:cs typeface="+mn-cs"/>
                        </a:rPr>
                        <a:t>10-15</a:t>
                      </a:r>
                    </a:p>
                    <a:p>
                      <a:pPr algn="ctr"/>
                      <a:r>
                        <a:rPr kumimoji="0" lang="ru-RU" sz="1600" kern="1200" dirty="0" smtClean="0">
                          <a:solidFill>
                            <a:srgbClr val="060606"/>
                          </a:solidFill>
                          <a:effectLst/>
                          <a:latin typeface="+mn-lt"/>
                          <a:ea typeface="+mn-ea"/>
                          <a:cs typeface="+mn-cs"/>
                        </a:rPr>
                        <a:t>1 </a:t>
                      </a:r>
                    </a:p>
                    <a:p>
                      <a:pPr algn="ctr"/>
                      <a:r>
                        <a:rPr kumimoji="0" lang="ru-RU" sz="1600" kern="1200" dirty="0" smtClean="0">
                          <a:solidFill>
                            <a:srgbClr val="060606"/>
                          </a:solidFill>
                          <a:effectLst/>
                          <a:latin typeface="+mn-lt"/>
                          <a:ea typeface="+mn-ea"/>
                          <a:cs typeface="+mn-cs"/>
                        </a:rPr>
                        <a:t>1,2-1,4</a:t>
                      </a:r>
                    </a:p>
                    <a:p>
                      <a:pPr algn="ctr"/>
                      <a:r>
                        <a:rPr kumimoji="0" lang="ru-RU" sz="1600" kern="1200" dirty="0" smtClean="0">
                          <a:solidFill>
                            <a:srgbClr val="060606"/>
                          </a:solidFill>
                          <a:effectLst/>
                          <a:latin typeface="+mn-lt"/>
                          <a:ea typeface="+mn-ea"/>
                          <a:cs typeface="+mn-cs"/>
                        </a:rPr>
                        <a:t>1,5-2</a:t>
                      </a:r>
                      <a:endParaRPr lang="ru-RU" sz="1600" dirty="0">
                        <a:solidFill>
                          <a:srgbClr val="060606"/>
                        </a:solidFill>
                      </a:endParaRPr>
                    </a:p>
                  </a:txBody>
                  <a:tcPr/>
                </a:tc>
              </a:tr>
            </a:tbl>
          </a:graphicData>
        </a:graphic>
      </p:graphicFrame>
      <p:sp>
        <p:nvSpPr>
          <p:cNvPr id="11" name="Прямоугольник 10"/>
          <p:cNvSpPr/>
          <p:nvPr/>
        </p:nvSpPr>
        <p:spPr>
          <a:xfrm>
            <a:off x="323528" y="332656"/>
            <a:ext cx="8136904" cy="1225977"/>
          </a:xfrm>
          <a:prstGeom prst="rect">
            <a:avLst/>
          </a:prstGeom>
        </p:spPr>
        <p:txBody>
          <a:bodyPr wrap="square">
            <a:spAutoFit/>
          </a:bodyPr>
          <a:lstStyle/>
          <a:p>
            <a:pPr marL="103505">
              <a:spcBef>
                <a:spcPts val="1105"/>
              </a:spcBef>
              <a:spcAft>
                <a:spcPts val="0"/>
              </a:spcAft>
            </a:pPr>
            <a:r>
              <a:rPr lang="ru-RU" sz="2400" b="1" dirty="0" err="1">
                <a:solidFill>
                  <a:srgbClr val="000000"/>
                </a:solidFill>
                <a:latin typeface="Times New Roman" panose="02020603050405020304" pitchFamily="18" charset="0"/>
                <a:ea typeface="Times New Roman" panose="02020603050405020304" pitchFamily="18" charset="0"/>
              </a:rPr>
              <a:t>Кейбір</a:t>
            </a:r>
            <a:r>
              <a:rPr lang="ru-RU" sz="2400" b="1" dirty="0">
                <a:solidFill>
                  <a:srgbClr val="000000"/>
                </a:solidFill>
                <a:latin typeface="Times New Roman" panose="02020603050405020304" pitchFamily="18" charset="0"/>
                <a:ea typeface="Times New Roman" panose="02020603050405020304" pitchFamily="18" charset="0"/>
              </a:rPr>
              <a:t> </a:t>
            </a:r>
            <a:r>
              <a:rPr lang="ru-RU" sz="2400" b="1" dirty="0" err="1">
                <a:solidFill>
                  <a:srgbClr val="000000"/>
                </a:solidFill>
                <a:latin typeface="Times New Roman" panose="02020603050405020304" pitchFamily="18" charset="0"/>
                <a:ea typeface="Times New Roman" panose="02020603050405020304" pitchFamily="18" charset="0"/>
              </a:rPr>
              <a:t>анестетиктердің</a:t>
            </a:r>
            <a:r>
              <a:rPr lang="ru-RU" sz="2400" b="1" dirty="0">
                <a:solidFill>
                  <a:srgbClr val="000000"/>
                </a:solidFill>
                <a:latin typeface="Times New Roman" panose="02020603050405020304" pitchFamily="18" charset="0"/>
                <a:ea typeface="Times New Roman" panose="02020603050405020304" pitchFamily="18" charset="0"/>
              </a:rPr>
              <a:t> анестезия</a:t>
            </a:r>
            <a:r>
              <a:rPr lang="kk-KZ" sz="2400" b="1" dirty="0">
                <a:solidFill>
                  <a:srgbClr val="000000"/>
                </a:solidFill>
                <a:latin typeface="Times New Roman" panose="02020603050405020304" pitchFamily="18" charset="0"/>
                <a:ea typeface="Times New Roman" panose="02020603050405020304" pitchFamily="18" charset="0"/>
              </a:rPr>
              <a:t>л</a:t>
            </a:r>
            <a:r>
              <a:rPr lang="ru-RU" sz="2400" b="1" dirty="0" err="1">
                <a:solidFill>
                  <a:srgbClr val="000000"/>
                </a:solidFill>
                <a:latin typeface="Times New Roman" panose="02020603050405020304" pitchFamily="18" charset="0"/>
                <a:ea typeface="Times New Roman" panose="02020603050405020304" pitchFamily="18" charset="0"/>
              </a:rPr>
              <a:t>ық</a:t>
            </a:r>
            <a:r>
              <a:rPr lang="ru-RU" sz="2400" b="1" dirty="0">
                <a:solidFill>
                  <a:srgbClr val="000000"/>
                </a:solidFill>
                <a:latin typeface="Times New Roman" panose="02020603050405020304" pitchFamily="18" charset="0"/>
                <a:ea typeface="Times New Roman" panose="02020603050405020304" pitchFamily="18" charset="0"/>
              </a:rPr>
              <a:t> </a:t>
            </a:r>
            <a:r>
              <a:rPr lang="ru-RU" sz="2400" b="1" dirty="0" err="1">
                <a:solidFill>
                  <a:srgbClr val="000000"/>
                </a:solidFill>
                <a:latin typeface="Times New Roman" panose="02020603050405020304" pitchFamily="18" charset="0"/>
                <a:ea typeface="Times New Roman" panose="02020603050405020304" pitchFamily="18" charset="0"/>
              </a:rPr>
              <a:t>белсенділігі</a:t>
            </a:r>
            <a:r>
              <a:rPr lang="ru-RU" sz="2400" b="1" dirty="0">
                <a:solidFill>
                  <a:srgbClr val="000000"/>
                </a:solidFill>
                <a:latin typeface="Times New Roman" panose="02020603050405020304" pitchFamily="18" charset="0"/>
                <a:ea typeface="Times New Roman" panose="02020603050405020304" pitchFamily="18" charset="0"/>
              </a:rPr>
              <a:t> мен</a:t>
            </a:r>
            <a:endParaRPr lang="ru-RU" sz="2800" b="1" dirty="0">
              <a:latin typeface="Times New Roman" panose="02020603050405020304" pitchFamily="18" charset="0"/>
              <a:ea typeface="Times New Roman" panose="02020603050405020304" pitchFamily="18" charset="0"/>
            </a:endParaRPr>
          </a:p>
          <a:p>
            <a:pPr marL="749935">
              <a:spcBef>
                <a:spcPts val="70"/>
              </a:spcBef>
              <a:spcAft>
                <a:spcPts val="0"/>
              </a:spcAft>
            </a:pPr>
            <a:r>
              <a:rPr lang="kk-KZ" sz="2400" b="1" spc="5" dirty="0">
                <a:solidFill>
                  <a:srgbClr val="000000"/>
                </a:solidFill>
                <a:latin typeface="Times New Roman" panose="02020603050405020304" pitchFamily="18" charset="0"/>
                <a:ea typeface="Times New Roman" panose="02020603050405020304" pitchFamily="18" charset="0"/>
              </a:rPr>
              <a:t>у</a:t>
            </a:r>
            <a:r>
              <a:rPr lang="ru-RU" sz="2400" b="1" spc="5" dirty="0" err="1">
                <a:solidFill>
                  <a:srgbClr val="000000"/>
                </a:solidFill>
                <a:latin typeface="Times New Roman" panose="02020603050405020304" pitchFamily="18" charset="0"/>
                <a:ea typeface="Times New Roman" panose="02020603050405020304" pitchFamily="18" charset="0"/>
              </a:rPr>
              <a:t>ытты</a:t>
            </a:r>
            <a:r>
              <a:rPr lang="kk-KZ" sz="2400" b="1" spc="5" dirty="0">
                <a:solidFill>
                  <a:srgbClr val="000000"/>
                </a:solidFill>
                <a:latin typeface="Times New Roman" panose="02020603050405020304" pitchFamily="18" charset="0"/>
                <a:ea typeface="Times New Roman" panose="02020603050405020304" pitchFamily="18" charset="0"/>
              </a:rPr>
              <a:t>ғ</a:t>
            </a:r>
            <a:r>
              <a:rPr lang="ru-RU" sz="2400" b="1" spc="5" dirty="0" err="1">
                <a:solidFill>
                  <a:srgbClr val="000000"/>
                </a:solidFill>
                <a:latin typeface="Times New Roman" panose="02020603050405020304" pitchFamily="18" charset="0"/>
                <a:ea typeface="Times New Roman" panose="02020603050405020304" pitchFamily="18" charset="0"/>
              </a:rPr>
              <a:t>ыны</a:t>
            </a:r>
            <a:r>
              <a:rPr lang="kk-KZ" sz="2400" b="1" spc="5" dirty="0">
                <a:solidFill>
                  <a:srgbClr val="000000"/>
                </a:solidFill>
                <a:latin typeface="Times New Roman" panose="02020603050405020304" pitchFamily="18" charset="0"/>
                <a:ea typeface="Times New Roman" panose="02020603050405020304" pitchFamily="18" charset="0"/>
              </a:rPr>
              <a:t>ң</a:t>
            </a:r>
            <a:r>
              <a:rPr lang="ru-RU" sz="2400" b="1" spc="5" dirty="0">
                <a:solidFill>
                  <a:srgbClr val="000000"/>
                </a:solidFill>
                <a:latin typeface="Times New Roman" panose="02020603050405020304" pitchFamily="18" charset="0"/>
                <a:ea typeface="Times New Roman" panose="02020603050405020304" pitchFamily="18" charset="0"/>
              </a:rPr>
              <a:t> </a:t>
            </a:r>
            <a:r>
              <a:rPr lang="ru-RU" sz="2400" b="1" spc="5" dirty="0" err="1">
                <a:solidFill>
                  <a:srgbClr val="000000"/>
                </a:solidFill>
                <a:latin typeface="Times New Roman" panose="02020603050405020304" pitchFamily="18" charset="0"/>
                <a:ea typeface="Times New Roman" panose="02020603050405020304" pitchFamily="18" charset="0"/>
              </a:rPr>
              <a:t>салыстырмалы</a:t>
            </a:r>
            <a:r>
              <a:rPr lang="ru-RU" sz="2400" b="1" spc="5" dirty="0">
                <a:solidFill>
                  <a:srgbClr val="000000"/>
                </a:solidFill>
                <a:latin typeface="Times New Roman" panose="02020603050405020304" pitchFamily="18" charset="0"/>
                <a:ea typeface="Times New Roman" panose="02020603050405020304" pitchFamily="18" charset="0"/>
              </a:rPr>
              <a:t> </a:t>
            </a:r>
            <a:r>
              <a:rPr lang="ru-RU" sz="2400" b="1" spc="5" dirty="0" err="1">
                <a:solidFill>
                  <a:srgbClr val="000000"/>
                </a:solidFill>
                <a:latin typeface="Times New Roman" panose="02020603050405020304" pitchFamily="18" charset="0"/>
                <a:ea typeface="Times New Roman" panose="02020603050405020304" pitchFamily="18" charset="0"/>
              </a:rPr>
              <a:t>сипаттамасы</a:t>
            </a:r>
            <a:r>
              <a:rPr lang="ru-RU" sz="2400" b="1" spc="5" dirty="0">
                <a:solidFill>
                  <a:srgbClr val="000000"/>
                </a:solidFill>
                <a:latin typeface="Times New Roman" panose="02020603050405020304" pitchFamily="18" charset="0"/>
                <a:ea typeface="Times New Roman" panose="02020603050405020304" pitchFamily="18" charset="0"/>
              </a:rPr>
              <a:t> </a:t>
            </a:r>
            <a:r>
              <a:rPr lang="ru-RU" sz="2400" b="1" spc="5" dirty="0" smtClean="0">
                <a:solidFill>
                  <a:srgbClr val="000000"/>
                </a:solidFill>
                <a:latin typeface="Times New Roman" panose="02020603050405020304" pitchFamily="18" charset="0"/>
                <a:ea typeface="Times New Roman" panose="02020603050405020304" pitchFamily="18" charset="0"/>
              </a:rPr>
              <a:t>                       </a:t>
            </a:r>
          </a:p>
          <a:p>
            <a:pPr marL="749935">
              <a:spcBef>
                <a:spcPts val="70"/>
              </a:spcBef>
              <a:spcAft>
                <a:spcPts val="0"/>
              </a:spcAft>
            </a:pPr>
            <a:r>
              <a:rPr lang="ru-RU" sz="2400" b="1" spc="5" dirty="0">
                <a:solidFill>
                  <a:srgbClr val="000000"/>
                </a:solidFill>
                <a:latin typeface="Times New Roman" panose="02020603050405020304" pitchFamily="18" charset="0"/>
                <a:ea typeface="Times New Roman" panose="02020603050405020304" pitchFamily="18" charset="0"/>
              </a:rPr>
              <a:t> </a:t>
            </a:r>
            <a:r>
              <a:rPr lang="ru-RU" sz="2400" b="1" spc="5" dirty="0" smtClean="0">
                <a:solidFill>
                  <a:srgbClr val="000000"/>
                </a:solidFill>
                <a:latin typeface="Times New Roman" panose="02020603050405020304" pitchFamily="18" charset="0"/>
                <a:ea typeface="Times New Roman" panose="02020603050405020304" pitchFamily="18" charset="0"/>
              </a:rPr>
              <a:t>                           (</a:t>
            </a:r>
            <a:r>
              <a:rPr lang="ru-RU" sz="2400" b="1" spc="5" dirty="0" err="1">
                <a:solidFill>
                  <a:srgbClr val="000000"/>
                </a:solidFill>
                <a:latin typeface="Times New Roman" panose="02020603050405020304" pitchFamily="18" charset="0"/>
                <a:ea typeface="Times New Roman" panose="02020603050405020304" pitchFamily="18" charset="0"/>
              </a:rPr>
              <a:t>шартты</a:t>
            </a:r>
            <a:r>
              <a:rPr lang="ru-RU" sz="2400" b="1" spc="5" dirty="0">
                <a:solidFill>
                  <a:srgbClr val="000000"/>
                </a:solidFill>
                <a:latin typeface="Times New Roman" panose="02020603050405020304" pitchFamily="18" charset="0"/>
                <a:ea typeface="Times New Roman" panose="02020603050405020304" pitchFamily="18" charset="0"/>
              </a:rPr>
              <a:t> </a:t>
            </a:r>
            <a:r>
              <a:rPr lang="ru-RU" sz="2400" b="1" spc="5" dirty="0" err="1">
                <a:solidFill>
                  <a:srgbClr val="000000"/>
                </a:solidFill>
                <a:latin typeface="Times New Roman" panose="02020603050405020304" pitchFamily="18" charset="0"/>
                <a:ea typeface="Times New Roman" panose="02020603050405020304" pitchFamily="18" charset="0"/>
              </a:rPr>
              <a:t>бірлік</a:t>
            </a:r>
            <a:r>
              <a:rPr lang="ru-RU" sz="2400" b="1" spc="5" dirty="0">
                <a:solidFill>
                  <a:srgbClr val="000000"/>
                </a:solidFill>
                <a:latin typeface="Times New Roman" panose="02020603050405020304" pitchFamily="18" charset="0"/>
                <a:ea typeface="Times New Roman" panose="02020603050405020304" pitchFamily="18" charset="0"/>
              </a:rPr>
              <a:t>)</a:t>
            </a:r>
            <a:endParaRPr lang="ru-RU"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3209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User\Desktop\220px-Papaver_argemone1_eF.jpg"/>
          <p:cNvPicPr>
            <a:picLocks noChangeAspect="1" noChangeArrowheads="1"/>
          </p:cNvPicPr>
          <p:nvPr/>
        </p:nvPicPr>
        <p:blipFill>
          <a:blip r:embed="rId2" cstate="print">
            <a:extLst/>
          </a:blip>
          <a:srcRect/>
          <a:stretch>
            <a:fillRect/>
          </a:stretch>
        </p:blipFill>
        <p:spPr bwMode="auto">
          <a:xfrm>
            <a:off x="827584" y="691704"/>
            <a:ext cx="2462217"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10" descr="C:\Users\User\Desktop\600_04f4dfa9280b738265198fb64f6b5a44.jpg"/>
          <p:cNvPicPr>
            <a:picLocks noChangeAspect="1" noChangeArrowheads="1"/>
          </p:cNvPicPr>
          <p:nvPr/>
        </p:nvPicPr>
        <p:blipFill>
          <a:blip r:embed="rId3" cstate="print">
            <a:extLst/>
          </a:blip>
          <a:srcRect/>
          <a:stretch>
            <a:fillRect/>
          </a:stretch>
        </p:blipFill>
        <p:spPr bwMode="auto">
          <a:xfrm>
            <a:off x="859691" y="3729415"/>
            <a:ext cx="2398002" cy="1798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6" name="Прямоугольник 5"/>
          <p:cNvSpPr/>
          <p:nvPr/>
        </p:nvSpPr>
        <p:spPr>
          <a:xfrm>
            <a:off x="3857620" y="1071546"/>
            <a:ext cx="4357718" cy="3785652"/>
          </a:xfrm>
          <a:prstGeom prst="rect">
            <a:avLst/>
          </a:prstGeom>
        </p:spPr>
        <p:txBody>
          <a:bodyPr wrap="square">
            <a:spAutoFit/>
          </a:bodyPr>
          <a:lstStyle/>
          <a:p>
            <a:pPr algn="just"/>
            <a:r>
              <a:rPr lang="kk-KZ" sz="2000" b="1" dirty="0" smtClean="0">
                <a:solidFill>
                  <a:srgbClr val="060606"/>
                </a:solidFill>
                <a:latin typeface="Times New Roman" pitchFamily="18" charset="0"/>
                <a:cs typeface="Times New Roman" pitchFamily="18" charset="0"/>
              </a:rPr>
              <a:t>Кокаин</a:t>
            </a:r>
            <a:r>
              <a:rPr lang="kk-KZ" sz="2000" dirty="0" smtClean="0">
                <a:solidFill>
                  <a:srgbClr val="060606"/>
                </a:solidFill>
                <a:latin typeface="Times New Roman" pitchFamily="18" charset="0"/>
                <a:cs typeface="Times New Roman" pitchFamily="18" charset="0"/>
              </a:rPr>
              <a:t>-халық медицинасында белгісіз болған кейбір ауруларға қарсы қолдану үшін ғылыми медицинада қолданылған дәрілік құрал болды. Оңтүстік Америка халықтары коканың жапырақтарын эйфория тудыратын апиын ретінде пайдаланып келді. </a:t>
            </a:r>
          </a:p>
          <a:p>
            <a:pPr algn="just"/>
            <a:r>
              <a:rPr lang="kk-KZ" sz="2000" dirty="0" smtClean="0">
                <a:solidFill>
                  <a:srgbClr val="060606"/>
                </a:solidFill>
                <a:latin typeface="Times New Roman" pitchFamily="18" charset="0"/>
                <a:cs typeface="Times New Roman" pitchFamily="18" charset="0"/>
              </a:rPr>
              <a:t>И.Н.Кацауров кокаинды көз алмасының энуклеациясынан, катарактаға байланысты көз жанарын алу кезінде де тиімді пайдаланады</a:t>
            </a:r>
            <a:endParaRPr lang="ru-RU" sz="2000" dirty="0">
              <a:solidFill>
                <a:srgbClr val="060606"/>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857232"/>
            <a:ext cx="7429552" cy="4524315"/>
          </a:xfrm>
          <a:prstGeom prst="rect">
            <a:avLst/>
          </a:prstGeom>
        </p:spPr>
        <p:txBody>
          <a:bodyPr wrap="square">
            <a:spAutoFit/>
          </a:bodyPr>
          <a:lstStyle/>
          <a:p>
            <a:pPr algn="just">
              <a:defRPr/>
            </a:pPr>
            <a:r>
              <a:rPr lang="kk-KZ" sz="2400" b="1" dirty="0" smtClean="0">
                <a:solidFill>
                  <a:srgbClr val="060606"/>
                </a:solidFill>
                <a:latin typeface="Times New Roman" pitchFamily="18" charset="0"/>
                <a:cs typeface="Times New Roman" pitchFamily="18" charset="0"/>
              </a:rPr>
              <a:t>       Кокаинмен улану </a:t>
            </a:r>
            <a:r>
              <a:rPr lang="kk-KZ" sz="2400" dirty="0" smtClean="0">
                <a:solidFill>
                  <a:srgbClr val="060606"/>
                </a:solidFill>
                <a:latin typeface="Times New Roman" pitchFamily="18" charset="0"/>
                <a:cs typeface="Times New Roman" pitchFamily="18" charset="0"/>
              </a:rPr>
              <a:t>ОЖЖ-нің- үлкен жарты шардың жұлынға дейінгі қозуымен айқындалады. Эйфория, мазасыздық, психомоторлы қозу, жүрек айну, гипертермия, тремор, клинико-тоникалық діріл, тыныс алудың жиілігі, тәж тамырларының тарылуы, жұлын рефлекстерінің күшейуі, тахикардия, аритмия, артериялық гипертензия, көз қарашығының үлкендеуі туындайды. Қозу симптомдары естің тануымен, арефлексиямен, бұлшықет атониясымен, коллапспен алмасады. Өлім тыныс алу орталығының тежелуінен немесе миокард инфарктының нәтижесінде туындайды. </a:t>
            </a:r>
            <a:endParaRPr lang="ru-RU" sz="2400" dirty="0">
              <a:solidFill>
                <a:srgbClr val="060606"/>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хническая">
  <a:themeElements>
    <a:clrScheme name="Другая 24">
      <a:dk1>
        <a:srgbClr val="F2EDE3"/>
      </a:dk1>
      <a:lt1>
        <a:srgbClr val="F2EDE3"/>
      </a:lt1>
      <a:dk2>
        <a:srgbClr val="78397A"/>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695</TotalTime>
  <Words>2722</Words>
  <Application>Microsoft Office PowerPoint</Application>
  <PresentationFormat>Экран (4:3)</PresentationFormat>
  <Paragraphs>131</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Бырыстырғыш заттар келесі топтарға бөлінеді: а) Органикалық Танин     Емен қабығының қайнатпасы б) Бейорганикалық Қорғасын ацетаты                              Мырыш сульфаты Мырыш тотығы                                  Мыс сульфаты Күміс нитраты                                    Ашудас Висмуттың негізгі нитраты </vt:lpstr>
      <vt:lpstr>Слайд 18</vt:lpstr>
      <vt:lpstr>Слайд 19</vt:lpstr>
      <vt:lpstr>Слайд 20</vt:lpstr>
      <vt:lpstr> ҚАПТАУШЫ ЗАТТАР </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001</dc:creator>
  <cp:lastModifiedBy>Admin</cp:lastModifiedBy>
  <cp:revision>36</cp:revision>
  <dcterms:created xsi:type="dcterms:W3CDTF">2016-01-25T12:23:47Z</dcterms:created>
  <dcterms:modified xsi:type="dcterms:W3CDTF">2022-09-10T04:21:01Z</dcterms:modified>
</cp:coreProperties>
</file>